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33.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2.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8288000" cy="10287000"/>
  <p:notesSz cx="6858000" cy="9144000"/>
  <p:embeddedFontLst>
    <p:embeddedFont>
      <p:font typeface="ADLaM Display" panose="02010000000000000000" pitchFamily="2"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6781" autoAdjust="0"/>
  </p:normalViewPr>
  <p:slideViewPr>
    <p:cSldViewPr>
      <p:cViewPr varScale="1">
        <p:scale>
          <a:sx n="32" d="100"/>
          <a:sy n="32" d="100"/>
        </p:scale>
        <p:origin x="1340"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50"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png>
</file>

<file path=ppt/media/image34.svg>
</file>

<file path=ppt/media/image35.png>
</file>

<file path=ppt/media/image36.png>
</file>

<file path=ppt/media/image37.svg>
</file>

<file path=ppt/media/image38.png>
</file>

<file path=ppt/media/image39.svg>
</file>

<file path=ppt/media/image4.png>
</file>

<file path=ppt/media/image40.png>
</file>

<file path=ppt/media/image41.png>
</file>

<file path=ppt/media/image42.png>
</file>

<file path=ppt/media/image43.png>
</file>

<file path=ppt/media/image44.svg>
</file>

<file path=ppt/media/image45.png>
</file>

<file path=ppt/media/image46.svg>
</file>

<file path=ppt/media/image47.png>
</file>

<file path=ppt/media/image48.png>
</file>

<file path=ppt/media/image49.svg>
</file>

<file path=ppt/media/image5.png>
</file>

<file path=ppt/media/image50.png>
</file>

<file path=ppt/media/image51.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13.11.2025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Option A</a:t>
            </a:r>
          </a:p>
          <a:p>
            <a:r>
              <a:rPr lang="en-US"/>
              <a:t>Option C</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Hospitals → downtime reduction critical</a:t>
            </a:r>
          </a:p>
          <a:p>
            <a:endParaRPr lang="en-US"/>
          </a:p>
          <a:p>
            <a:r>
              <a:rPr lang="en-US"/>
              <a:t>Retail → reputation + data security</a:t>
            </a:r>
          </a:p>
          <a:p>
            <a:endParaRPr lang="en-US"/>
          </a:p>
          <a:p>
            <a:r>
              <a:rPr lang="en-US"/>
              <a:t>Start-ups → all three, but reputation drives gro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It can vary depending on the context and needs of an </a:t>
            </a:r>
            <a:r>
              <a:rPr lang="en-US" dirty="0" err="1"/>
              <a:t>organisation</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-Keeps systems protected against known exploits</a:t>
            </a:r>
          </a:p>
          <a:p>
            <a:endParaRPr lang="en-US"/>
          </a:p>
          <a:p>
            <a:r>
              <a:rPr lang="en-US"/>
              <a:t>-Reduces downtime for software errors or crashes</a:t>
            </a:r>
          </a:p>
          <a:p>
            <a:endParaRPr lang="en-US"/>
          </a:p>
          <a:p>
            <a:r>
              <a:rPr lang="en-US"/>
              <a:t>-Ensures compatibility and support from vendors</a:t>
            </a:r>
          </a:p>
          <a:p>
            <a:endParaRPr lang="en-US"/>
          </a:p>
          <a:p>
            <a:r>
              <a:rPr lang="en-US"/>
              <a:t>Example: A college's antivirus software updates every night, preventing attacks that exploit outdates signatures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Perish – Windows 7 is outdated and unsupported software that could lead to potential security risk, for example </a:t>
            </a:r>
            <a:r>
              <a:rPr lang="en-US" dirty="0" err="1"/>
              <a:t>Wannnacry</a:t>
            </a:r>
            <a:endParaRPr lang="en-US" dirty="0"/>
          </a:p>
          <a:p>
            <a:endParaRPr lang="en-US" dirty="0"/>
          </a:p>
          <a:p>
            <a:r>
              <a:rPr lang="en-US" dirty="0"/>
              <a:t>Patch – Teams likely to have an update feature built into it</a:t>
            </a:r>
          </a:p>
          <a:p>
            <a:endParaRPr lang="en-US" dirty="0"/>
          </a:p>
          <a:p>
            <a:r>
              <a:rPr lang="en-US" dirty="0"/>
              <a:t>Perish – 2010 is outdated software that could lead to potential security risk and performance issues</a:t>
            </a:r>
          </a:p>
          <a:p>
            <a:endParaRPr lang="en-US" dirty="0"/>
          </a:p>
          <a:p>
            <a:r>
              <a:rPr lang="en-US" dirty="0"/>
              <a:t>Perish – Server 2012 went out of date some time ago and again, presents risks to security and performance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-Ensures continuity of service if something fails</a:t>
            </a:r>
          </a:p>
          <a:p>
            <a:endParaRPr lang="en-US"/>
          </a:p>
          <a:p>
            <a:r>
              <a:rPr lang="en-US"/>
              <a:t>-Reduces downtime and data loss</a:t>
            </a:r>
          </a:p>
          <a:p>
            <a:endParaRPr lang="en-US"/>
          </a:p>
          <a:p>
            <a:r>
              <a:rPr lang="en-US"/>
              <a:t>-Essential for mission critical systems like banks, hospitals</a:t>
            </a:r>
          </a:p>
          <a:p>
            <a:endParaRPr lang="en-US"/>
          </a:p>
          <a:p>
            <a:r>
              <a:rPr lang="en-US"/>
              <a:t>Example: A college uses RAID 5 storage, if one drive fails, data is still accessible and can be rebuilt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-Fewer vulnerabilities for attackers to exploit</a:t>
            </a:r>
          </a:p>
          <a:p>
            <a:endParaRPr lang="en-US"/>
          </a:p>
          <a:p>
            <a:r>
              <a:rPr lang="en-US"/>
              <a:t>-Reduces risk of malware from USBs or unapproved apps</a:t>
            </a:r>
          </a:p>
          <a:p>
            <a:endParaRPr lang="en-US"/>
          </a:p>
          <a:p>
            <a:r>
              <a:rPr lang="en-US"/>
              <a:t>-Ensures only authorised users can make system changes</a:t>
            </a:r>
          </a:p>
          <a:p>
            <a:endParaRPr lang="en-US"/>
          </a:p>
          <a:p>
            <a:r>
              <a:rPr lang="en-US"/>
              <a:t>Example: In a school, admin accounts are limited to IT Staff only, and students cannot install software or use USB drives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-Protects against data loss (accidental deletion, corruption, ransomware)</a:t>
            </a:r>
          </a:p>
          <a:p>
            <a:endParaRPr lang="en-US"/>
          </a:p>
          <a:p>
            <a:r>
              <a:rPr lang="en-US"/>
              <a:t>-Enables faster recovery after incidents</a:t>
            </a:r>
          </a:p>
          <a:p>
            <a:endParaRPr lang="en-US"/>
          </a:p>
          <a:p>
            <a:r>
              <a:rPr lang="en-US"/>
              <a:t>-Meets legal requirements for data retention</a:t>
            </a:r>
          </a:p>
          <a:p>
            <a:endParaRPr lang="en-US"/>
          </a:p>
          <a:p>
            <a:r>
              <a:rPr lang="en-US"/>
              <a:t>Example: A business uses nightly cloud backups, keeping 30 days of version history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-Keeps systems protected against known exploits</a:t>
            </a:r>
          </a:p>
          <a:p>
            <a:endParaRPr lang="en-US"/>
          </a:p>
          <a:p>
            <a:r>
              <a:rPr lang="en-US"/>
              <a:t>-Reduces downtime for software errors or crashes</a:t>
            </a:r>
          </a:p>
          <a:p>
            <a:endParaRPr lang="en-US"/>
          </a:p>
          <a:p>
            <a:r>
              <a:rPr lang="en-US"/>
              <a:t>-Ensures compatibility and support from vendors</a:t>
            </a:r>
          </a:p>
          <a:p>
            <a:endParaRPr lang="en-US"/>
          </a:p>
          <a:p>
            <a:r>
              <a:rPr lang="en-US"/>
              <a:t>Example: A college's antivirus software updates every night, preventing attacks that exploit outdates signatures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-Prevents unexpected failures and downtime</a:t>
            </a:r>
          </a:p>
          <a:p>
            <a:endParaRPr lang="en-US"/>
          </a:p>
          <a:p>
            <a:r>
              <a:rPr lang="en-US"/>
              <a:t>-Avoids vulnerabilities from outdates hardware (unsupported hardware)</a:t>
            </a:r>
          </a:p>
          <a:p>
            <a:endParaRPr lang="en-US"/>
          </a:p>
          <a:p>
            <a:r>
              <a:rPr lang="en-US"/>
              <a:t>-Reduces risk of data theft through discarded equipment</a:t>
            </a:r>
          </a:p>
          <a:p>
            <a:endParaRPr lang="en-US"/>
          </a:p>
          <a:p>
            <a:r>
              <a:rPr lang="en-US"/>
              <a:t>Example: An NHS trust replaces laptops every 4 years and wipes all dives with certified tools before </a:t>
            </a:r>
          </a:p>
          <a:p>
            <a:endParaRPr lang="en-US"/>
          </a:p>
          <a:p>
            <a:r>
              <a:rPr lang="en-US"/>
              <a:t>(Take a hard drive to show how data can be recovered if not properly wiped)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-Prevents unexpected failures and downtime</a:t>
            </a:r>
          </a:p>
          <a:p>
            <a:endParaRPr lang="en-US"/>
          </a:p>
          <a:p>
            <a:r>
              <a:rPr lang="en-US"/>
              <a:t>-Avoids vulnerabilities from outdates hardware (unsupported hardware)</a:t>
            </a:r>
          </a:p>
          <a:p>
            <a:endParaRPr lang="en-US"/>
          </a:p>
          <a:p>
            <a:r>
              <a:rPr lang="en-US"/>
              <a:t>-Reduces risk of data theft through discarded equipment</a:t>
            </a:r>
          </a:p>
          <a:p>
            <a:endParaRPr lang="en-US"/>
          </a:p>
          <a:p>
            <a:r>
              <a:rPr lang="en-US"/>
              <a:t>Example: An NHS trust replaces laptops every 4 years and wipes all dives with certified tools before </a:t>
            </a:r>
          </a:p>
          <a:p>
            <a:endParaRPr lang="en-US"/>
          </a:p>
          <a:p>
            <a:r>
              <a:rPr lang="en-US"/>
              <a:t>(Take a hard drive to show how data can be recovered if not properly wiped)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Question: if our college's main network went down, which of these would get us running the fastest?</a:t>
            </a:r>
          </a:p>
          <a:p>
            <a:endParaRPr lang="en-US"/>
          </a:p>
          <a:p>
            <a:r>
              <a:rPr lang="en-US"/>
              <a:t>(Hot site is the fastest but the most expensive)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-Which site type (Hot, warm, or cold) suits each</a:t>
            </a:r>
          </a:p>
          <a:p>
            <a:r>
              <a:rPr lang="en-US"/>
              <a:t>-One sentence explaining why </a:t>
            </a:r>
          </a:p>
          <a:p>
            <a:endParaRPr lang="en-US"/>
          </a:p>
          <a:p>
            <a:r>
              <a:rPr lang="en-US"/>
              <a:t>Bank - hot site (no downtime acceptable)</a:t>
            </a:r>
          </a:p>
          <a:p>
            <a:endParaRPr lang="en-US"/>
          </a:p>
          <a:p>
            <a:r>
              <a:rPr lang="en-US"/>
              <a:t>College - warm site (restore within a day)</a:t>
            </a:r>
          </a:p>
          <a:p>
            <a:endParaRPr lang="en-US"/>
          </a:p>
          <a:p>
            <a:r>
              <a:rPr lang="en-US"/>
              <a:t>Cafe - cold site (cheap, acceptable delay)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SOP’s are extremely important in disaster recovery scenarios (i.e. cyber attack, natural disaster, data loss), but can also enable the smooth running of day to day operations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A good SOP will include the 5 things above</a:t>
            </a:r>
          </a:p>
          <a:p>
            <a:endParaRPr lang="en-US" dirty="0"/>
          </a:p>
          <a:p>
            <a:r>
              <a:rPr lang="en-US" dirty="0"/>
              <a:t>Scenarios to give to students</a:t>
            </a:r>
          </a:p>
          <a:p>
            <a:r>
              <a:rPr lang="en-US" dirty="0"/>
              <a:t>A new apprentice joins the IT team and needs to set up accounts safely</a:t>
            </a:r>
          </a:p>
          <a:p>
            <a:endParaRPr lang="en-US" dirty="0"/>
          </a:p>
          <a:p>
            <a:r>
              <a:rPr lang="en-US" dirty="0"/>
              <a:t>The college installs a new cloud backup system, staff need to learn how to use it</a:t>
            </a:r>
          </a:p>
          <a:p>
            <a:endParaRPr lang="en-US" dirty="0"/>
          </a:p>
          <a:p>
            <a:r>
              <a:rPr lang="en-US" dirty="0"/>
              <a:t>The </a:t>
            </a:r>
            <a:r>
              <a:rPr lang="en-US" dirty="0" err="1"/>
              <a:t>organisation</a:t>
            </a:r>
            <a:r>
              <a:rPr lang="en-US" dirty="0"/>
              <a:t> just updates its password policy to require MFA</a:t>
            </a:r>
          </a:p>
          <a:p>
            <a:endParaRPr lang="en-US" dirty="0"/>
          </a:p>
          <a:p>
            <a:r>
              <a:rPr lang="en-US" dirty="0"/>
              <a:t>The old server is being replaced, data must be transferred and drives security disposed of</a:t>
            </a:r>
          </a:p>
          <a:p>
            <a:endParaRPr lang="en-US" dirty="0"/>
          </a:p>
          <a:p>
            <a:r>
              <a:rPr lang="en-US" dirty="0"/>
              <a:t>A staff member accidentally deletes file, what's the recovery SOP?</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Why does it improve resilience?</a:t>
            </a:r>
          </a:p>
          <a:p>
            <a:endParaRPr lang="en-US" dirty="0"/>
          </a:p>
          <a:p>
            <a:r>
              <a:rPr lang="en-US" dirty="0"/>
              <a:t>-Keeps human actions aligned with system requirements</a:t>
            </a:r>
          </a:p>
          <a:p>
            <a:endParaRPr lang="en-US" dirty="0"/>
          </a:p>
          <a:p>
            <a:r>
              <a:rPr lang="en-US" dirty="0"/>
              <a:t>-Reduces mistakes during updates, backups, or incident response</a:t>
            </a:r>
          </a:p>
          <a:p>
            <a:endParaRPr lang="en-US" dirty="0"/>
          </a:p>
          <a:p>
            <a:r>
              <a:rPr lang="en-US" dirty="0"/>
              <a:t>-Builds confidence and shared responsibility, everyone knows their role</a:t>
            </a:r>
          </a:p>
          <a:p>
            <a:endParaRPr lang="en-US" dirty="0"/>
          </a:p>
          <a:p>
            <a:r>
              <a:rPr lang="en-US" dirty="0"/>
              <a:t>Example: Cyber security training showing staff how to respond to suspicious emails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-Prevents new staff from causing accidental downtime or breaches</a:t>
            </a:r>
          </a:p>
          <a:p>
            <a:endParaRPr lang="en-US"/>
          </a:p>
          <a:p>
            <a:r>
              <a:rPr lang="en-US"/>
              <a:t>-Ensures consistent understanding of access rights, password policies, and system use</a:t>
            </a:r>
          </a:p>
          <a:p>
            <a:endParaRPr lang="en-US"/>
          </a:p>
          <a:p>
            <a:r>
              <a:rPr lang="en-US"/>
              <a:t>-Reduces the learning curve and helps them to fit into the established routine quickly </a:t>
            </a:r>
          </a:p>
          <a:p>
            <a:endParaRPr lang="en-US"/>
          </a:p>
          <a:p>
            <a:r>
              <a:rPr lang="en-US"/>
              <a:t>Example: A college's IT induction where new staff are shown how to log incidents in the helpdesk system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does it improve resilience?</a:t>
            </a:r>
          </a:p>
          <a:p>
            <a:endParaRPr lang="en-US"/>
          </a:p>
          <a:p>
            <a:r>
              <a:rPr lang="en-US"/>
              <a:t>-Keeps everyone aligned on how to use the new system safely and correctly</a:t>
            </a:r>
          </a:p>
          <a:p>
            <a:endParaRPr lang="en-US"/>
          </a:p>
          <a:p>
            <a:r>
              <a:rPr lang="en-US"/>
              <a:t>-Ensures changes don't introduce new vulnerabilities or confusion</a:t>
            </a:r>
          </a:p>
          <a:p>
            <a:endParaRPr lang="en-US"/>
          </a:p>
          <a:p>
            <a:r>
              <a:rPr lang="en-US"/>
              <a:t>-Provides continuity: new tools don't break old routines</a:t>
            </a:r>
          </a:p>
          <a:p>
            <a:endParaRPr lang="en-US"/>
          </a:p>
          <a:p>
            <a:r>
              <a:rPr lang="en-US"/>
              <a:t>Example: Moving from local file storage to sharepoint - new SOP for file backup and permissions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Examples</a:t>
            </a:r>
          </a:p>
          <a:p>
            <a:endParaRPr lang="en-US" dirty="0"/>
          </a:p>
          <a:p>
            <a:r>
              <a:rPr lang="en-US" dirty="0"/>
              <a:t>Acceptable use policy</a:t>
            </a:r>
          </a:p>
          <a:p>
            <a:r>
              <a:rPr lang="en-US" dirty="0"/>
              <a:t>Data protection policy (influenced by legislation such as GDPR and The Data Protection Act)</a:t>
            </a:r>
          </a:p>
          <a:p>
            <a:r>
              <a:rPr lang="en-US" dirty="0"/>
              <a:t>Remote working policy</a:t>
            </a:r>
          </a:p>
          <a:p>
            <a:r>
              <a:rPr lang="en-US" dirty="0"/>
              <a:t>Social media policy</a:t>
            </a:r>
          </a:p>
          <a:p>
            <a:r>
              <a:rPr lang="en-US" dirty="0"/>
              <a:t>Clear desk policy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SaaS: Software as a service, hosted platform such as teams, </a:t>
            </a:r>
            <a:r>
              <a:rPr lang="en-US" dirty="0" err="1"/>
              <a:t>spotify</a:t>
            </a:r>
            <a:endParaRPr lang="en-US" dirty="0"/>
          </a:p>
          <a:p>
            <a:endParaRPr lang="en-US" dirty="0"/>
          </a:p>
          <a:p>
            <a:r>
              <a:rPr lang="en-US" dirty="0"/>
              <a:t>Application Layer: This is what the user sees i.e. messages, webpage </a:t>
            </a:r>
            <a:r>
              <a:rPr lang="en-US" dirty="0" err="1"/>
              <a:t>etc</a:t>
            </a:r>
            <a:endParaRPr lang="en-US" dirty="0"/>
          </a:p>
          <a:p>
            <a:endParaRPr lang="en-US" dirty="0"/>
          </a:p>
          <a:p>
            <a:r>
              <a:rPr lang="en-US" dirty="0"/>
              <a:t>Private cloud: Cloud owned and used by 1 organization only</a:t>
            </a:r>
          </a:p>
          <a:p>
            <a:endParaRPr lang="en-US" dirty="0"/>
          </a:p>
          <a:p>
            <a:r>
              <a:rPr lang="en-US" dirty="0"/>
              <a:t>Bare Metal Hypervisor (HV runs directly on device, no OS), Hosted (Runs on top of another operating system)</a:t>
            </a:r>
          </a:p>
          <a:p>
            <a:endParaRPr lang="en-US" dirty="0"/>
          </a:p>
          <a:p>
            <a:r>
              <a:rPr lang="en-US" dirty="0" err="1"/>
              <a:t>Virtualisation</a:t>
            </a:r>
            <a:r>
              <a:rPr lang="en-US" dirty="0"/>
              <a:t> drawbacks: resources are shared meaning that if they are all used by one device, performance can suffer, there can be slower execution of tasks, there can also be a higher hardware load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25.sv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29.sv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svg"/><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34.svg"/><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37.svg"/><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39.svg"/><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44.sv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46.svg"/><Relationship Id="rId4" Type="http://schemas.openxmlformats.org/officeDocument/2006/relationships/image" Target="../media/image45.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49.svg"/><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50.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551175" y="5524808"/>
            <a:ext cx="3378693" cy="3861364"/>
          </a:xfrm>
          <a:custGeom>
            <a:avLst/>
            <a:gdLst/>
            <a:ahLst/>
            <a:cxnLst/>
            <a:rect l="l" t="t" r="r" b="b"/>
            <a:pathLst>
              <a:path w="3378693" h="3861364">
                <a:moveTo>
                  <a:pt x="0" y="0"/>
                </a:moveTo>
                <a:lnTo>
                  <a:pt x="3378693" y="0"/>
                </a:lnTo>
                <a:lnTo>
                  <a:pt x="3378693" y="3861363"/>
                </a:lnTo>
                <a:lnTo>
                  <a:pt x="0" y="3861363"/>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443513" y="2062316"/>
            <a:ext cx="17844487" cy="2263776"/>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Explain 2 characteristics of Random Access Memory (4 marks) </a:t>
            </a:r>
          </a:p>
        </p:txBody>
      </p:sp>
      <p:sp>
        <p:nvSpPr>
          <p:cNvPr id="5" name="TextBox 5"/>
          <p:cNvSpPr txBox="1"/>
          <p:nvPr/>
        </p:nvSpPr>
        <p:spPr>
          <a:xfrm>
            <a:off x="4599015" y="-123825"/>
            <a:ext cx="9533483"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Exam Question Practice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2590800" y="-133350"/>
            <a:ext cx="12616085" cy="1226823"/>
          </a:xfrm>
          <a:prstGeom prst="rect">
            <a:avLst/>
          </a:prstGeom>
        </p:spPr>
        <p:txBody>
          <a:bodyPr wrap="square" lIns="0" tIns="0" rIns="0" bIns="0" rtlCol="0" anchor="t">
            <a:spAutoFit/>
          </a:bodyPr>
          <a:lstStyle/>
          <a:p>
            <a:pPr algn="ctr">
              <a:lnSpc>
                <a:spcPts val="10079"/>
              </a:lnSpc>
            </a:pPr>
            <a:r>
              <a:rPr lang="en-US" sz="7199" dirty="0">
                <a:solidFill>
                  <a:srgbClr val="000C7D"/>
                </a:solidFill>
                <a:latin typeface="ADLaM Display"/>
                <a:ea typeface="ADLaM Display"/>
                <a:cs typeface="ADLaM Display"/>
                <a:sym typeface="ADLaM Display"/>
              </a:rPr>
              <a:t>What does resilience mean?</a:t>
            </a:r>
          </a:p>
        </p:txBody>
      </p:sp>
      <p:sp>
        <p:nvSpPr>
          <p:cNvPr id="4" name="TextBox 4"/>
          <p:cNvSpPr txBox="1"/>
          <p:nvPr/>
        </p:nvSpPr>
        <p:spPr>
          <a:xfrm>
            <a:off x="249696" y="1565253"/>
            <a:ext cx="17844487" cy="1749425"/>
          </a:xfrm>
          <a:prstGeom prst="rect">
            <a:avLst/>
          </a:prstGeom>
        </p:spPr>
        <p:txBody>
          <a:bodyPr lIns="0" tIns="0" rIns="0" bIns="0" rtlCol="0" anchor="t">
            <a:spAutoFit/>
          </a:bodyPr>
          <a:lstStyle/>
          <a:p>
            <a:pPr algn="ctr">
              <a:lnSpc>
                <a:spcPts val="7000"/>
              </a:lnSpc>
            </a:pPr>
            <a:r>
              <a:rPr lang="en-US" sz="5000">
                <a:solidFill>
                  <a:srgbClr val="000C7D"/>
                </a:solidFill>
                <a:latin typeface="ADLaM Display"/>
                <a:ea typeface="ADLaM Display"/>
                <a:cs typeface="ADLaM Display"/>
                <a:sym typeface="ADLaM Display"/>
              </a:rPr>
              <a:t>“Resilience means how well a digital system can keep working, or recover quickly, when something goes wrong”</a:t>
            </a:r>
          </a:p>
        </p:txBody>
      </p:sp>
      <p:sp>
        <p:nvSpPr>
          <p:cNvPr id="5" name="TextBox 5"/>
          <p:cNvSpPr txBox="1"/>
          <p:nvPr/>
        </p:nvSpPr>
        <p:spPr>
          <a:xfrm>
            <a:off x="474911" y="4151698"/>
            <a:ext cx="17243601" cy="743793"/>
          </a:xfrm>
          <a:prstGeom prst="rect">
            <a:avLst/>
          </a:prstGeom>
        </p:spPr>
        <p:txBody>
          <a:bodyPr wrap="square" lIns="0" tIns="0" rIns="0" bIns="0" rtlCol="0" anchor="t">
            <a:spAutoFit/>
          </a:bodyPr>
          <a:lstStyle/>
          <a:p>
            <a:pPr algn="ctr">
              <a:lnSpc>
                <a:spcPts val="6300"/>
              </a:lnSpc>
            </a:pPr>
            <a:r>
              <a:rPr lang="en-US" sz="4500" dirty="0">
                <a:solidFill>
                  <a:srgbClr val="000C7D"/>
                </a:solidFill>
                <a:latin typeface="ADLaM Display"/>
                <a:ea typeface="ADLaM Display"/>
                <a:cs typeface="ADLaM Display"/>
                <a:sym typeface="ADLaM Display"/>
              </a:rPr>
              <a:t>A phone that still works after dropping it - resilient hardware</a:t>
            </a:r>
          </a:p>
        </p:txBody>
      </p:sp>
      <p:sp>
        <p:nvSpPr>
          <p:cNvPr id="6" name="TextBox 6"/>
          <p:cNvSpPr txBox="1"/>
          <p:nvPr/>
        </p:nvSpPr>
        <p:spPr>
          <a:xfrm>
            <a:off x="-152399" y="5278101"/>
            <a:ext cx="18440400" cy="1551707"/>
          </a:xfrm>
          <a:prstGeom prst="rect">
            <a:avLst/>
          </a:prstGeom>
        </p:spPr>
        <p:txBody>
          <a:bodyPr wrap="square" lIns="0" tIns="0" rIns="0" bIns="0" rtlCol="0" anchor="t">
            <a:spAutoFit/>
          </a:bodyPr>
          <a:lstStyle/>
          <a:p>
            <a:pPr algn="ctr">
              <a:lnSpc>
                <a:spcPts val="6300"/>
              </a:lnSpc>
            </a:pPr>
            <a:r>
              <a:rPr lang="en-US" sz="4500" dirty="0">
                <a:solidFill>
                  <a:srgbClr val="000C7D"/>
                </a:solidFill>
                <a:latin typeface="ADLaM Display"/>
                <a:ea typeface="ADLaM Display"/>
                <a:cs typeface="ADLaM Display"/>
                <a:sym typeface="ADLaM Display"/>
              </a:rPr>
              <a:t>Cloud backup that restores your files after a crash - resilient system</a:t>
            </a:r>
          </a:p>
        </p:txBody>
      </p:sp>
      <p:sp>
        <p:nvSpPr>
          <p:cNvPr id="7" name="TextBox 7"/>
          <p:cNvSpPr txBox="1"/>
          <p:nvPr/>
        </p:nvSpPr>
        <p:spPr>
          <a:xfrm>
            <a:off x="474911" y="7018260"/>
            <a:ext cx="17813089" cy="1571625"/>
          </a:xfrm>
          <a:prstGeom prst="rect">
            <a:avLst/>
          </a:prstGeom>
        </p:spPr>
        <p:txBody>
          <a:bodyPr lIns="0" tIns="0" rIns="0" bIns="0" rtlCol="0" anchor="t">
            <a:spAutoFit/>
          </a:bodyPr>
          <a:lstStyle/>
          <a:p>
            <a:pPr algn="ctr">
              <a:lnSpc>
                <a:spcPts val="6300"/>
              </a:lnSpc>
            </a:pPr>
            <a:r>
              <a:rPr lang="en-US" sz="4500" dirty="0">
                <a:solidFill>
                  <a:srgbClr val="000C7D"/>
                </a:solidFill>
                <a:latin typeface="ADLaM Display"/>
                <a:ea typeface="ADLaM Display"/>
                <a:cs typeface="ADLaM Display"/>
                <a:sym typeface="ADLaM Display"/>
              </a:rPr>
              <a:t>A team trained to follow a plan during an outage - resilient people/processes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377130" y="-114300"/>
            <a:ext cx="17533739" cy="1052197"/>
          </a:xfrm>
          <a:prstGeom prst="rect">
            <a:avLst/>
          </a:prstGeom>
        </p:spPr>
        <p:txBody>
          <a:bodyPr lIns="0" tIns="0" rIns="0" bIns="0" rtlCol="0" anchor="t">
            <a:spAutoFit/>
          </a:bodyPr>
          <a:lstStyle/>
          <a:p>
            <a:pPr algn="ctr">
              <a:lnSpc>
                <a:spcPts val="8679"/>
              </a:lnSpc>
            </a:pPr>
            <a:r>
              <a:rPr lang="en-US" sz="6199">
                <a:solidFill>
                  <a:srgbClr val="000C7D"/>
                </a:solidFill>
                <a:latin typeface="ADLaM Display"/>
                <a:ea typeface="ADLaM Display"/>
                <a:cs typeface="ADLaM Display"/>
                <a:sym typeface="ADLaM Display"/>
              </a:rPr>
              <a:t>Which of these makes a system more resilient?</a:t>
            </a:r>
          </a:p>
        </p:txBody>
      </p:sp>
      <p:sp>
        <p:nvSpPr>
          <p:cNvPr id="4" name="TextBox 4"/>
          <p:cNvSpPr txBox="1"/>
          <p:nvPr/>
        </p:nvSpPr>
        <p:spPr>
          <a:xfrm>
            <a:off x="4419600" y="2086251"/>
            <a:ext cx="9489207"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A. Installing software updates</a:t>
            </a:r>
          </a:p>
        </p:txBody>
      </p:sp>
      <p:sp>
        <p:nvSpPr>
          <p:cNvPr id="5" name="TextBox 5"/>
          <p:cNvSpPr txBox="1"/>
          <p:nvPr/>
        </p:nvSpPr>
        <p:spPr>
          <a:xfrm>
            <a:off x="4572000" y="3445151"/>
            <a:ext cx="8571979"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B. Ignoring system alerts</a:t>
            </a:r>
          </a:p>
        </p:txBody>
      </p:sp>
      <p:sp>
        <p:nvSpPr>
          <p:cNvPr id="6" name="TextBox 6"/>
          <p:cNvSpPr txBox="1"/>
          <p:nvPr/>
        </p:nvSpPr>
        <p:spPr>
          <a:xfrm>
            <a:off x="5688806" y="4844719"/>
            <a:ext cx="6485260"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C. Having backups</a:t>
            </a:r>
          </a:p>
        </p:txBody>
      </p:sp>
      <p:sp>
        <p:nvSpPr>
          <p:cNvPr id="7" name="TextBox 7"/>
          <p:cNvSpPr txBox="1"/>
          <p:nvPr/>
        </p:nvSpPr>
        <p:spPr>
          <a:xfrm>
            <a:off x="5688806" y="6202864"/>
            <a:ext cx="7385298" cy="863600"/>
          </a:xfrm>
          <a:prstGeom prst="rect">
            <a:avLst/>
          </a:prstGeom>
        </p:spPr>
        <p:txBody>
          <a:bodyPr lIns="0" tIns="0" rIns="0" bIns="0" rtlCol="0" anchor="t">
            <a:spAutoFit/>
          </a:bodyPr>
          <a:lstStyle/>
          <a:p>
            <a:pPr algn="ctr">
              <a:lnSpc>
                <a:spcPts val="7000"/>
              </a:lnSpc>
            </a:pPr>
            <a:r>
              <a:rPr lang="en-US" sz="5000">
                <a:solidFill>
                  <a:srgbClr val="000C7D"/>
                </a:solidFill>
                <a:latin typeface="ADLaM Display"/>
                <a:ea typeface="ADLaM Display"/>
                <a:cs typeface="ADLaM Display"/>
                <a:sym typeface="ADLaM Display"/>
              </a:rPr>
              <a:t>D. Using only one server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5129549" y="3587888"/>
            <a:ext cx="8028902" cy="5670412"/>
          </a:xfrm>
          <a:custGeom>
            <a:avLst/>
            <a:gdLst/>
            <a:ahLst/>
            <a:cxnLst/>
            <a:rect l="l" t="t" r="r" b="b"/>
            <a:pathLst>
              <a:path w="8028902" h="5670412">
                <a:moveTo>
                  <a:pt x="0" y="0"/>
                </a:moveTo>
                <a:lnTo>
                  <a:pt x="8028902" y="0"/>
                </a:lnTo>
                <a:lnTo>
                  <a:pt x="8028902" y="5670412"/>
                </a:lnTo>
                <a:lnTo>
                  <a:pt x="0" y="5670412"/>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1287921" y="610013"/>
            <a:ext cx="16230600" cy="2422528"/>
          </a:xfrm>
          <a:prstGeom prst="rect">
            <a:avLst/>
          </a:prstGeom>
        </p:spPr>
        <p:txBody>
          <a:bodyPr lIns="0" tIns="0" rIns="0" bIns="0" rtlCol="0" anchor="t">
            <a:spAutoFit/>
          </a:bodyPr>
          <a:lstStyle/>
          <a:p>
            <a:pPr algn="ctr">
              <a:lnSpc>
                <a:spcPts val="9799"/>
              </a:lnSpc>
            </a:pPr>
            <a:r>
              <a:rPr lang="en-US" sz="6999">
                <a:solidFill>
                  <a:srgbClr val="000C7D"/>
                </a:solidFill>
                <a:latin typeface="ADLaM Display"/>
                <a:ea typeface="ADLaM Display"/>
                <a:cs typeface="ADLaM Display"/>
                <a:sym typeface="ADLaM Display"/>
              </a:rPr>
              <a:t>Understanding the benefits of resilient environments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4419600" y="197977"/>
            <a:ext cx="9019835" cy="1266828"/>
          </a:xfrm>
          <a:prstGeom prst="rect">
            <a:avLst/>
          </a:prstGeom>
        </p:spPr>
        <p:txBody>
          <a:bodyPr wrap="square" lIns="0" tIns="0" rIns="0" bIns="0" rtlCol="0" anchor="t">
            <a:spAutoFit/>
          </a:bodyPr>
          <a:lstStyle/>
          <a:p>
            <a:pPr algn="ctr">
              <a:lnSpc>
                <a:spcPts val="10499"/>
              </a:lnSpc>
            </a:pPr>
            <a:r>
              <a:rPr lang="en-US" sz="7499" dirty="0">
                <a:solidFill>
                  <a:srgbClr val="000C7D"/>
                </a:solidFill>
                <a:latin typeface="ADLaM Display"/>
                <a:ea typeface="ADLaM Display"/>
                <a:cs typeface="ADLaM Display"/>
                <a:sym typeface="ADLaM Display"/>
              </a:rPr>
              <a:t>Increased Security</a:t>
            </a:r>
          </a:p>
        </p:txBody>
      </p:sp>
      <p:sp>
        <p:nvSpPr>
          <p:cNvPr id="4" name="TextBox 4"/>
          <p:cNvSpPr txBox="1"/>
          <p:nvPr/>
        </p:nvSpPr>
        <p:spPr>
          <a:xfrm>
            <a:off x="289386" y="1909469"/>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Resilient systems protect data both in storage and in transfer</a:t>
            </a:r>
          </a:p>
        </p:txBody>
      </p:sp>
      <p:sp>
        <p:nvSpPr>
          <p:cNvPr id="5" name="TextBox 5"/>
          <p:cNvSpPr txBox="1"/>
          <p:nvPr/>
        </p:nvSpPr>
        <p:spPr>
          <a:xfrm>
            <a:off x="289386" y="4420683"/>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Encrypted backups protect data if servers are attacked</a:t>
            </a:r>
          </a:p>
        </p:txBody>
      </p:sp>
      <p:sp>
        <p:nvSpPr>
          <p:cNvPr id="6" name="TextBox 6"/>
          <p:cNvSpPr txBox="1"/>
          <p:nvPr/>
        </p:nvSpPr>
        <p:spPr>
          <a:xfrm>
            <a:off x="289386" y="6667537"/>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Firewalls and patching reduce vulnerabilities that hackers could exploit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6106411" y="7598253"/>
            <a:ext cx="2016560" cy="2688747"/>
          </a:xfrm>
          <a:custGeom>
            <a:avLst/>
            <a:gdLst/>
            <a:ahLst/>
            <a:cxnLst/>
            <a:rect l="l" t="t" r="r" b="b"/>
            <a:pathLst>
              <a:path w="2016560" h="2688747">
                <a:moveTo>
                  <a:pt x="0" y="0"/>
                </a:moveTo>
                <a:lnTo>
                  <a:pt x="2016560" y="0"/>
                </a:lnTo>
                <a:lnTo>
                  <a:pt x="2016560" y="2688747"/>
                </a:lnTo>
                <a:lnTo>
                  <a:pt x="0" y="268874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886200" y="197977"/>
            <a:ext cx="10240375" cy="1266828"/>
          </a:xfrm>
          <a:prstGeom prst="rect">
            <a:avLst/>
          </a:prstGeom>
        </p:spPr>
        <p:txBody>
          <a:bodyPr wrap="square" lIns="0" tIns="0" rIns="0" bIns="0" rtlCol="0" anchor="t">
            <a:spAutoFit/>
          </a:bodyPr>
          <a:lstStyle/>
          <a:p>
            <a:pPr algn="ctr">
              <a:lnSpc>
                <a:spcPts val="10499"/>
              </a:lnSpc>
            </a:pPr>
            <a:r>
              <a:rPr lang="en-US" sz="7499" dirty="0">
                <a:solidFill>
                  <a:srgbClr val="000C7D"/>
                </a:solidFill>
                <a:latin typeface="ADLaM Display"/>
                <a:ea typeface="ADLaM Display"/>
                <a:cs typeface="ADLaM Display"/>
                <a:sym typeface="ADLaM Display"/>
              </a:rPr>
              <a:t>Increased Reputation</a:t>
            </a:r>
          </a:p>
        </p:txBody>
      </p:sp>
      <p:sp>
        <p:nvSpPr>
          <p:cNvPr id="5" name="TextBox 5"/>
          <p:cNvSpPr txBox="1"/>
          <p:nvPr/>
        </p:nvSpPr>
        <p:spPr>
          <a:xfrm>
            <a:off x="289386" y="1909469"/>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When systems stay online and protect data, the organisations earns trust and credibility</a:t>
            </a:r>
          </a:p>
        </p:txBody>
      </p:sp>
      <p:sp>
        <p:nvSpPr>
          <p:cNvPr id="6" name="TextBox 6"/>
          <p:cNvSpPr txBox="1"/>
          <p:nvPr/>
        </p:nvSpPr>
        <p:spPr>
          <a:xfrm>
            <a:off x="289386" y="4288503"/>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Customers feel safe using online banking because it rarely goes down</a:t>
            </a:r>
          </a:p>
        </p:txBody>
      </p:sp>
      <p:sp>
        <p:nvSpPr>
          <p:cNvPr id="7" name="TextBox 7"/>
          <p:cNvSpPr txBox="1"/>
          <p:nvPr/>
        </p:nvSpPr>
        <p:spPr>
          <a:xfrm>
            <a:off x="559185" y="6667537"/>
            <a:ext cx="17728815"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A company that leaks data loses confidence and sales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5830621" y="7734710"/>
            <a:ext cx="2297780" cy="2297780"/>
          </a:xfrm>
          <a:custGeom>
            <a:avLst/>
            <a:gdLst/>
            <a:ahLst/>
            <a:cxnLst/>
            <a:rect l="l" t="t" r="r" b="b"/>
            <a:pathLst>
              <a:path w="2297780" h="2297780">
                <a:moveTo>
                  <a:pt x="0" y="0"/>
                </a:moveTo>
                <a:lnTo>
                  <a:pt x="2297780" y="0"/>
                </a:lnTo>
                <a:lnTo>
                  <a:pt x="2297780" y="2297780"/>
                </a:lnTo>
                <a:lnTo>
                  <a:pt x="0" y="22977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65781" y="197977"/>
            <a:ext cx="10645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Reduction in downtime</a:t>
            </a:r>
          </a:p>
        </p:txBody>
      </p:sp>
      <p:sp>
        <p:nvSpPr>
          <p:cNvPr id="5" name="TextBox 5"/>
          <p:cNvSpPr txBox="1"/>
          <p:nvPr/>
        </p:nvSpPr>
        <p:spPr>
          <a:xfrm>
            <a:off x="289386" y="1909469"/>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Fewer interruptions means less financial loss, fewer angry customers and more reliable service</a:t>
            </a:r>
          </a:p>
        </p:txBody>
      </p:sp>
      <p:sp>
        <p:nvSpPr>
          <p:cNvPr id="6" name="TextBox 6"/>
          <p:cNvSpPr txBox="1"/>
          <p:nvPr/>
        </p:nvSpPr>
        <p:spPr>
          <a:xfrm>
            <a:off x="289386" y="4288503"/>
            <a:ext cx="17998614"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Backup servers or cloud failover keep services running during maintenance or attacks</a:t>
            </a:r>
          </a:p>
        </p:txBody>
      </p:sp>
      <p:sp>
        <p:nvSpPr>
          <p:cNvPr id="7" name="TextBox 7"/>
          <p:cNvSpPr txBox="1"/>
          <p:nvPr/>
        </p:nvSpPr>
        <p:spPr>
          <a:xfrm>
            <a:off x="718784" y="6667537"/>
            <a:ext cx="17409616"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Planned updates prevent unplanned crashes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8013441" y="5660236"/>
            <a:ext cx="2550504" cy="4626764"/>
          </a:xfrm>
          <a:custGeom>
            <a:avLst/>
            <a:gdLst/>
            <a:ahLst/>
            <a:cxnLst/>
            <a:rect l="l" t="t" r="r" b="b"/>
            <a:pathLst>
              <a:path w="2550504" h="4626764">
                <a:moveTo>
                  <a:pt x="0" y="0"/>
                </a:moveTo>
                <a:lnTo>
                  <a:pt x="2550504" y="0"/>
                </a:lnTo>
                <a:lnTo>
                  <a:pt x="2550504" y="4626764"/>
                </a:lnTo>
                <a:lnTo>
                  <a:pt x="0" y="4626764"/>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5638800" y="9523"/>
            <a:ext cx="6648822"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Group Discussion</a:t>
            </a:r>
          </a:p>
        </p:txBody>
      </p:sp>
      <p:sp>
        <p:nvSpPr>
          <p:cNvPr id="5" name="TextBox 5"/>
          <p:cNvSpPr txBox="1"/>
          <p:nvPr/>
        </p:nvSpPr>
        <p:spPr>
          <a:xfrm>
            <a:off x="2514600" y="1314453"/>
            <a:ext cx="13134635"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What resilience issues could occur?</a:t>
            </a:r>
          </a:p>
        </p:txBody>
      </p:sp>
      <p:sp>
        <p:nvSpPr>
          <p:cNvPr id="6" name="TextBox 6"/>
          <p:cNvSpPr txBox="1"/>
          <p:nvPr/>
        </p:nvSpPr>
        <p:spPr>
          <a:xfrm>
            <a:off x="990600" y="2744388"/>
            <a:ext cx="15386851"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What benefits are the most important?</a:t>
            </a:r>
          </a:p>
        </p:txBody>
      </p:sp>
      <p:sp>
        <p:nvSpPr>
          <p:cNvPr id="7" name="TextBox 7"/>
          <p:cNvSpPr txBox="1"/>
          <p:nvPr/>
        </p:nvSpPr>
        <p:spPr>
          <a:xfrm>
            <a:off x="4038600" y="4173140"/>
            <a:ext cx="9480979"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How would these help?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510730" y="2662347"/>
            <a:ext cx="3266541" cy="6745540"/>
          </a:xfrm>
          <a:custGeom>
            <a:avLst/>
            <a:gdLst/>
            <a:ahLst/>
            <a:cxnLst/>
            <a:rect l="l" t="t" r="r" b="b"/>
            <a:pathLst>
              <a:path w="3266541" h="6745540">
                <a:moveTo>
                  <a:pt x="0" y="0"/>
                </a:moveTo>
                <a:lnTo>
                  <a:pt x="3266540" y="0"/>
                </a:lnTo>
                <a:lnTo>
                  <a:pt x="3266540" y="6745540"/>
                </a:lnTo>
                <a:lnTo>
                  <a:pt x="0" y="67455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0" y="9523"/>
            <a:ext cx="18288000"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What benefit of resilience do you think organisations care about most first - and why?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202318" y="2566462"/>
            <a:ext cx="6382756" cy="5154075"/>
          </a:xfrm>
          <a:custGeom>
            <a:avLst/>
            <a:gdLst/>
            <a:ahLst/>
            <a:cxnLst/>
            <a:rect l="l" t="t" r="r" b="b"/>
            <a:pathLst>
              <a:path w="6382756" h="5154075">
                <a:moveTo>
                  <a:pt x="0" y="0"/>
                </a:moveTo>
                <a:lnTo>
                  <a:pt x="6382756" y="0"/>
                </a:lnTo>
                <a:lnTo>
                  <a:pt x="6382756" y="5154076"/>
                </a:lnTo>
                <a:lnTo>
                  <a:pt x="0" y="51540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4876800" y="610013"/>
            <a:ext cx="8601335" cy="1184278"/>
          </a:xfrm>
          <a:prstGeom prst="rect">
            <a:avLst/>
          </a:prstGeom>
        </p:spPr>
        <p:txBody>
          <a:bodyPr wrap="square" lIns="0" tIns="0" rIns="0" bIns="0" rtlCol="0" anchor="t">
            <a:spAutoFit/>
          </a:bodyPr>
          <a:lstStyle/>
          <a:p>
            <a:pPr algn="ctr">
              <a:lnSpc>
                <a:spcPts val="9799"/>
              </a:lnSpc>
            </a:pPr>
            <a:r>
              <a:rPr lang="en-US" sz="6999" dirty="0">
                <a:solidFill>
                  <a:srgbClr val="000C7D"/>
                </a:solidFill>
                <a:latin typeface="ADLaM Display"/>
                <a:ea typeface="ADLaM Display"/>
                <a:cs typeface="ADLaM Display"/>
                <a:sym typeface="ADLaM Display"/>
              </a:rPr>
              <a:t>Technical Measures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795903" y="3851675"/>
            <a:ext cx="3146612" cy="3146612"/>
          </a:xfrm>
          <a:custGeom>
            <a:avLst/>
            <a:gdLst/>
            <a:ahLst/>
            <a:cxnLst/>
            <a:rect l="l" t="t" r="r" b="b"/>
            <a:pathLst>
              <a:path w="3146612" h="3146612">
                <a:moveTo>
                  <a:pt x="0" y="0"/>
                </a:moveTo>
                <a:lnTo>
                  <a:pt x="3146612" y="0"/>
                </a:lnTo>
                <a:lnTo>
                  <a:pt x="3146612" y="3146612"/>
                </a:lnTo>
                <a:lnTo>
                  <a:pt x="0" y="314661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1981201" y="197977"/>
            <a:ext cx="13732106" cy="1266828"/>
          </a:xfrm>
          <a:prstGeom prst="rect">
            <a:avLst/>
          </a:prstGeom>
        </p:spPr>
        <p:txBody>
          <a:bodyPr wrap="square" lIns="0" tIns="0" rIns="0" bIns="0" rtlCol="0" anchor="t">
            <a:spAutoFit/>
          </a:bodyPr>
          <a:lstStyle/>
          <a:p>
            <a:pPr algn="ctr">
              <a:lnSpc>
                <a:spcPts val="10499"/>
              </a:lnSpc>
            </a:pPr>
            <a:r>
              <a:rPr lang="en-US" sz="7499" dirty="0">
                <a:solidFill>
                  <a:srgbClr val="000C7D"/>
                </a:solidFill>
                <a:latin typeface="ADLaM Display"/>
                <a:ea typeface="ADLaM Display"/>
                <a:cs typeface="ADLaM Display"/>
                <a:sym typeface="ADLaM Display"/>
              </a:rPr>
              <a:t>Software Updates/Upgrades</a:t>
            </a:r>
          </a:p>
        </p:txBody>
      </p:sp>
      <p:sp>
        <p:nvSpPr>
          <p:cNvPr id="5" name="TextBox 5"/>
          <p:cNvSpPr txBox="1"/>
          <p:nvPr/>
        </p:nvSpPr>
        <p:spPr>
          <a:xfrm>
            <a:off x="289386" y="1909469"/>
            <a:ext cx="17998614" cy="2076452"/>
          </a:xfrm>
          <a:prstGeom prst="rect">
            <a:avLst/>
          </a:prstGeom>
        </p:spPr>
        <p:txBody>
          <a:bodyPr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Regular patches and improvements that fix vulnerabilities and keep systems secure</a:t>
            </a:r>
          </a:p>
        </p:txBody>
      </p:sp>
      <p:sp>
        <p:nvSpPr>
          <p:cNvPr id="6" name="TextBox 6"/>
          <p:cNvSpPr txBox="1"/>
          <p:nvPr/>
        </p:nvSpPr>
        <p:spPr>
          <a:xfrm>
            <a:off x="2148219" y="6883987"/>
            <a:ext cx="13726120"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Includes planned updates/upgrades</a:t>
            </a:r>
          </a:p>
        </p:txBody>
      </p:sp>
      <p:sp>
        <p:nvSpPr>
          <p:cNvPr id="7" name="TextBox 7"/>
          <p:cNvSpPr txBox="1"/>
          <p:nvPr/>
        </p:nvSpPr>
        <p:spPr>
          <a:xfrm>
            <a:off x="2280940" y="7788864"/>
            <a:ext cx="13726120" cy="1019177"/>
          </a:xfrm>
          <a:prstGeom prst="rect">
            <a:avLst/>
          </a:prstGeom>
        </p:spPr>
        <p:txBody>
          <a:bodyPr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Patches in response to vulnerabilities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3884507" y="3880310"/>
            <a:ext cx="10962500" cy="4340961"/>
          </a:xfrm>
          <a:custGeom>
            <a:avLst/>
            <a:gdLst/>
            <a:ahLst/>
            <a:cxnLst/>
            <a:rect l="l" t="t" r="r" b="b"/>
            <a:pathLst>
              <a:path w="10962500" h="4340961">
                <a:moveTo>
                  <a:pt x="0" y="0"/>
                </a:moveTo>
                <a:lnTo>
                  <a:pt x="10962500" y="0"/>
                </a:lnTo>
                <a:lnTo>
                  <a:pt x="10962500" y="4340961"/>
                </a:lnTo>
                <a:lnTo>
                  <a:pt x="0" y="4340961"/>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443513" y="1240068"/>
            <a:ext cx="17844487" cy="2263776"/>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Explain 2 characteristics of Random Access Memory (4 marks) </a:t>
            </a:r>
          </a:p>
        </p:txBody>
      </p:sp>
      <p:sp>
        <p:nvSpPr>
          <p:cNvPr id="5" name="TextBox 5"/>
          <p:cNvSpPr txBox="1"/>
          <p:nvPr/>
        </p:nvSpPr>
        <p:spPr>
          <a:xfrm>
            <a:off x="4599015" y="-123825"/>
            <a:ext cx="9533483"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Exam Question Practice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5257800" y="197977"/>
            <a:ext cx="7437221" cy="1266828"/>
          </a:xfrm>
          <a:prstGeom prst="rect">
            <a:avLst/>
          </a:prstGeom>
        </p:spPr>
        <p:txBody>
          <a:bodyPr wrap="square" lIns="0" tIns="0" rIns="0" bIns="0" rtlCol="0" anchor="t">
            <a:spAutoFit/>
          </a:bodyPr>
          <a:lstStyle/>
          <a:p>
            <a:pPr algn="ctr">
              <a:lnSpc>
                <a:spcPts val="10499"/>
              </a:lnSpc>
            </a:pPr>
            <a:r>
              <a:rPr lang="en-US" sz="7499" dirty="0">
                <a:solidFill>
                  <a:srgbClr val="000C7D"/>
                </a:solidFill>
                <a:latin typeface="ADLaM Display"/>
                <a:ea typeface="ADLaM Display"/>
                <a:cs typeface="ADLaM Display"/>
                <a:sym typeface="ADLaM Display"/>
              </a:rPr>
              <a:t>Patch or perish</a:t>
            </a:r>
          </a:p>
        </p:txBody>
      </p:sp>
      <p:sp>
        <p:nvSpPr>
          <p:cNvPr id="4" name="TextBox 4"/>
          <p:cNvSpPr txBox="1"/>
          <p:nvPr/>
        </p:nvSpPr>
        <p:spPr>
          <a:xfrm>
            <a:off x="2362200" y="1909469"/>
            <a:ext cx="13311468"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Someone regularly uses windows 7</a:t>
            </a:r>
          </a:p>
        </p:txBody>
      </p:sp>
      <p:sp>
        <p:nvSpPr>
          <p:cNvPr id="5" name="TextBox 5"/>
          <p:cNvSpPr txBox="1"/>
          <p:nvPr/>
        </p:nvSpPr>
        <p:spPr>
          <a:xfrm>
            <a:off x="685800" y="3376322"/>
            <a:ext cx="16650476"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A student is running an old version of teams</a:t>
            </a:r>
          </a:p>
        </p:txBody>
      </p:sp>
      <p:sp>
        <p:nvSpPr>
          <p:cNvPr id="6" name="TextBox 6"/>
          <p:cNvSpPr txBox="1"/>
          <p:nvPr/>
        </p:nvSpPr>
        <p:spPr>
          <a:xfrm>
            <a:off x="1143000" y="4906317"/>
            <a:ext cx="16481628"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A relative is still using a copy of Office 2010</a:t>
            </a:r>
          </a:p>
        </p:txBody>
      </p:sp>
      <p:sp>
        <p:nvSpPr>
          <p:cNvPr id="7" name="TextBox 7"/>
          <p:cNvSpPr txBox="1"/>
          <p:nvPr/>
        </p:nvSpPr>
        <p:spPr>
          <a:xfrm>
            <a:off x="1803404" y="6436312"/>
            <a:ext cx="15772706"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A finance organisation is using server 2012 </a:t>
            </a:r>
          </a:p>
        </p:txBody>
      </p:sp>
      <p:sp>
        <p:nvSpPr>
          <p:cNvPr id="8" name="Freeform 3">
            <a:extLst>
              <a:ext uri="{FF2B5EF4-FFF2-40B4-BE49-F238E27FC236}">
                <a16:creationId xmlns:a16="http://schemas.microsoft.com/office/drawing/2014/main" id="{15F96DB0-100F-20DD-A385-275AC8550986}"/>
              </a:ext>
            </a:extLst>
          </p:cNvPr>
          <p:cNvSpPr/>
          <p:nvPr/>
        </p:nvSpPr>
        <p:spPr>
          <a:xfrm>
            <a:off x="16007753" y="0"/>
            <a:ext cx="2280247" cy="2384572"/>
          </a:xfrm>
          <a:custGeom>
            <a:avLst/>
            <a:gdLst/>
            <a:ahLst/>
            <a:cxnLst/>
            <a:rect l="l" t="t" r="r" b="b"/>
            <a:pathLst>
              <a:path w="2280247" h="2384572">
                <a:moveTo>
                  <a:pt x="0" y="0"/>
                </a:moveTo>
                <a:lnTo>
                  <a:pt x="2280247" y="0"/>
                </a:lnTo>
                <a:lnTo>
                  <a:pt x="2280247" y="2384572"/>
                </a:lnTo>
                <a:lnTo>
                  <a:pt x="0" y="23845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Data and system redundancy </a:t>
            </a:r>
          </a:p>
        </p:txBody>
      </p:sp>
      <p:sp>
        <p:nvSpPr>
          <p:cNvPr id="5" name="TextBox 5"/>
          <p:cNvSpPr txBox="1"/>
          <p:nvPr/>
        </p:nvSpPr>
        <p:spPr>
          <a:xfrm>
            <a:off x="499392" y="2188722"/>
            <a:ext cx="17788608" cy="2076452"/>
          </a:xfrm>
          <a:prstGeom prst="rect">
            <a:avLst/>
          </a:prstGeom>
        </p:spPr>
        <p:txBody>
          <a:bodyPr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Having extra copies of critical systems or data so operations can continue if one fails</a:t>
            </a:r>
          </a:p>
        </p:txBody>
      </p:sp>
      <p:sp>
        <p:nvSpPr>
          <p:cNvPr id="6" name="TextBox 6"/>
          <p:cNvSpPr txBox="1"/>
          <p:nvPr/>
        </p:nvSpPr>
        <p:spPr>
          <a:xfrm>
            <a:off x="0" y="5029200"/>
            <a:ext cx="18288000" cy="2076452"/>
          </a:xfrm>
          <a:prstGeom prst="rect">
            <a:avLst/>
          </a:prstGeom>
        </p:spPr>
        <p:txBody>
          <a:bodyPr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Data redundancy: multiple copies of data in different locations</a:t>
            </a:r>
          </a:p>
        </p:txBody>
      </p:sp>
      <p:sp>
        <p:nvSpPr>
          <p:cNvPr id="7" name="TextBox 7"/>
          <p:cNvSpPr txBox="1"/>
          <p:nvPr/>
        </p:nvSpPr>
        <p:spPr>
          <a:xfrm>
            <a:off x="0" y="7341189"/>
            <a:ext cx="18288000"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System redundancy : duplicate hardware or virtual servers ready to take over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6383930" y="91183"/>
            <a:ext cx="1750741" cy="2244539"/>
          </a:xfrm>
          <a:custGeom>
            <a:avLst/>
            <a:gdLst/>
            <a:ahLst/>
            <a:cxnLst/>
            <a:rect l="l" t="t" r="r" b="b"/>
            <a:pathLst>
              <a:path w="1750741" h="2244539">
                <a:moveTo>
                  <a:pt x="0" y="0"/>
                </a:moveTo>
                <a:lnTo>
                  <a:pt x="1750740" y="0"/>
                </a:lnTo>
                <a:lnTo>
                  <a:pt x="1750740" y="2244539"/>
                </a:lnTo>
                <a:lnTo>
                  <a:pt x="0" y="2244539"/>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Device hardening</a:t>
            </a:r>
          </a:p>
        </p:txBody>
      </p:sp>
      <p:sp>
        <p:nvSpPr>
          <p:cNvPr id="5" name="TextBox 5"/>
          <p:cNvSpPr txBox="1"/>
          <p:nvPr/>
        </p:nvSpPr>
        <p:spPr>
          <a:xfrm>
            <a:off x="499392" y="2028823"/>
            <a:ext cx="17788608" cy="2870202"/>
          </a:xfrm>
          <a:prstGeom prst="rect">
            <a:avLst/>
          </a:prstGeom>
        </p:spPr>
        <p:txBody>
          <a:bodyPr lIns="0" tIns="0" rIns="0" bIns="0" rtlCol="0" anchor="t">
            <a:spAutoFit/>
          </a:bodyPr>
          <a:lstStyle/>
          <a:p>
            <a:pPr algn="ctr">
              <a:lnSpc>
                <a:spcPts val="7699"/>
              </a:lnSpc>
            </a:pPr>
            <a:r>
              <a:rPr lang="en-US" sz="5499">
                <a:solidFill>
                  <a:srgbClr val="000C7D"/>
                </a:solidFill>
                <a:latin typeface="ADLaM Display"/>
                <a:ea typeface="ADLaM Display"/>
                <a:cs typeface="ADLaM Display"/>
                <a:sym typeface="ADLaM Display"/>
              </a:rPr>
              <a:t>Reducing the number of potential attack points on a device or system by removing, or restricting unnecessary things such as ...</a:t>
            </a:r>
          </a:p>
        </p:txBody>
      </p:sp>
      <p:sp>
        <p:nvSpPr>
          <p:cNvPr id="6" name="TextBox 6"/>
          <p:cNvSpPr txBox="1"/>
          <p:nvPr/>
        </p:nvSpPr>
        <p:spPr>
          <a:xfrm>
            <a:off x="0" y="5629312"/>
            <a:ext cx="17504137" cy="2870202"/>
          </a:xfrm>
          <a:prstGeom prst="rect">
            <a:avLst/>
          </a:prstGeom>
        </p:spPr>
        <p:txBody>
          <a:bodyPr lIns="0" tIns="0" rIns="0" bIns="0" rtlCol="0" anchor="t">
            <a:spAutoFit/>
          </a:bodyPr>
          <a:lstStyle/>
          <a:p>
            <a:pPr algn="ctr">
              <a:lnSpc>
                <a:spcPts val="7699"/>
              </a:lnSpc>
            </a:pPr>
            <a:r>
              <a:rPr lang="en-US" sz="5499">
                <a:solidFill>
                  <a:srgbClr val="000C7D"/>
                </a:solidFill>
                <a:latin typeface="ADLaM Display"/>
                <a:ea typeface="ADLaM Display"/>
                <a:cs typeface="ADLaM Display"/>
                <a:sym typeface="ADLaM Display"/>
              </a:rPr>
              <a:t>Disabling USB ports, removing unneeded applications, limiting permissions and user access, enforcing 2 factor MFA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3814611" y="7959831"/>
            <a:ext cx="4422175" cy="2327169"/>
          </a:xfrm>
          <a:custGeom>
            <a:avLst/>
            <a:gdLst/>
            <a:ahLst/>
            <a:cxnLst/>
            <a:rect l="l" t="t" r="r" b="b"/>
            <a:pathLst>
              <a:path w="4422175" h="2327169">
                <a:moveTo>
                  <a:pt x="0" y="0"/>
                </a:moveTo>
                <a:lnTo>
                  <a:pt x="4422174" y="0"/>
                </a:lnTo>
                <a:lnTo>
                  <a:pt x="4422174" y="2327169"/>
                </a:lnTo>
                <a:lnTo>
                  <a:pt x="0" y="2327169"/>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465565" y="-87773"/>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Backups </a:t>
            </a:r>
          </a:p>
        </p:txBody>
      </p:sp>
      <p:sp>
        <p:nvSpPr>
          <p:cNvPr id="5" name="TextBox 5"/>
          <p:cNvSpPr txBox="1"/>
          <p:nvPr/>
        </p:nvSpPr>
        <p:spPr>
          <a:xfrm>
            <a:off x="448177" y="1369555"/>
            <a:ext cx="17788608" cy="1739902"/>
          </a:xfrm>
          <a:prstGeom prst="rect">
            <a:avLst/>
          </a:prstGeom>
        </p:spPr>
        <p:txBody>
          <a:bodyPr lIns="0" tIns="0" rIns="0" bIns="0" rtlCol="0" anchor="t">
            <a:spAutoFit/>
          </a:bodyPr>
          <a:lstStyle/>
          <a:p>
            <a:pPr algn="ctr">
              <a:lnSpc>
                <a:spcPts val="6999"/>
              </a:lnSpc>
            </a:pPr>
            <a:r>
              <a:rPr lang="en-US" sz="4999">
                <a:solidFill>
                  <a:srgbClr val="000C7D"/>
                </a:solidFill>
                <a:latin typeface="ADLaM Display"/>
                <a:ea typeface="ADLaM Display"/>
                <a:cs typeface="ADLaM Display"/>
                <a:sym typeface="ADLaM Display"/>
              </a:rPr>
              <a:t>Creating and maintaining regular backups of critical data so it can be restored after failure or attack</a:t>
            </a:r>
          </a:p>
        </p:txBody>
      </p:sp>
      <p:sp>
        <p:nvSpPr>
          <p:cNvPr id="6" name="TextBox 6"/>
          <p:cNvSpPr txBox="1"/>
          <p:nvPr/>
        </p:nvSpPr>
        <p:spPr>
          <a:xfrm>
            <a:off x="1934016" y="3944769"/>
            <a:ext cx="14816932" cy="854077"/>
          </a:xfrm>
          <a:prstGeom prst="rect">
            <a:avLst/>
          </a:prstGeom>
        </p:spPr>
        <p:txBody>
          <a:bodyPr lIns="0" tIns="0" rIns="0" bIns="0" rtlCol="0" anchor="t">
            <a:spAutoFit/>
          </a:bodyPr>
          <a:lstStyle/>
          <a:p>
            <a:pPr algn="ctr">
              <a:lnSpc>
                <a:spcPts val="6999"/>
              </a:lnSpc>
            </a:pPr>
            <a:r>
              <a:rPr lang="en-US" sz="4999">
                <a:solidFill>
                  <a:srgbClr val="000C7D"/>
                </a:solidFill>
                <a:latin typeface="ADLaM Display"/>
                <a:ea typeface="ADLaM Display"/>
                <a:cs typeface="ADLaM Display"/>
                <a:sym typeface="ADLaM Display"/>
              </a:rPr>
              <a:t>Onsite backups: Stored locally for quick recovery</a:t>
            </a:r>
          </a:p>
        </p:txBody>
      </p:sp>
      <p:sp>
        <p:nvSpPr>
          <p:cNvPr id="7" name="TextBox 7"/>
          <p:cNvSpPr txBox="1"/>
          <p:nvPr/>
        </p:nvSpPr>
        <p:spPr>
          <a:xfrm>
            <a:off x="323329" y="5048250"/>
            <a:ext cx="18038304" cy="1739902"/>
          </a:xfrm>
          <a:prstGeom prst="rect">
            <a:avLst/>
          </a:prstGeom>
        </p:spPr>
        <p:txBody>
          <a:bodyPr lIns="0" tIns="0" rIns="0" bIns="0" rtlCol="0" anchor="t">
            <a:spAutoFit/>
          </a:bodyPr>
          <a:lstStyle/>
          <a:p>
            <a:pPr algn="ctr">
              <a:lnSpc>
                <a:spcPts val="6999"/>
              </a:lnSpc>
            </a:pPr>
            <a:r>
              <a:rPr lang="en-US" sz="4999">
                <a:solidFill>
                  <a:srgbClr val="000C7D"/>
                </a:solidFill>
                <a:latin typeface="ADLaM Display"/>
                <a:ea typeface="ADLaM Display"/>
                <a:cs typeface="ADLaM Display"/>
                <a:sym typeface="ADLaM Display"/>
              </a:rPr>
              <a:t>Remote/offsite: stored elsewhere to protect against disasters</a:t>
            </a:r>
          </a:p>
        </p:txBody>
      </p:sp>
      <p:sp>
        <p:nvSpPr>
          <p:cNvPr id="8" name="TextBox 8"/>
          <p:cNvSpPr txBox="1"/>
          <p:nvPr/>
        </p:nvSpPr>
        <p:spPr>
          <a:xfrm>
            <a:off x="249696" y="6980826"/>
            <a:ext cx="18038304" cy="854077"/>
          </a:xfrm>
          <a:prstGeom prst="rect">
            <a:avLst/>
          </a:prstGeom>
        </p:spPr>
        <p:txBody>
          <a:bodyPr lIns="0" tIns="0" rIns="0" bIns="0" rtlCol="0" anchor="t">
            <a:spAutoFit/>
          </a:bodyPr>
          <a:lstStyle/>
          <a:p>
            <a:pPr algn="ctr">
              <a:lnSpc>
                <a:spcPts val="6999"/>
              </a:lnSpc>
            </a:pPr>
            <a:r>
              <a:rPr lang="en-US" sz="4999">
                <a:solidFill>
                  <a:srgbClr val="000C7D"/>
                </a:solidFill>
                <a:latin typeface="ADLaM Display"/>
                <a:ea typeface="ADLaM Display"/>
                <a:cs typeface="ADLaM Display"/>
                <a:sym typeface="ADLaM Display"/>
              </a:rPr>
              <a:t>Cloud: hosted online, accessible anywhere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5004788" y="1599924"/>
            <a:ext cx="2254512" cy="3067363"/>
          </a:xfrm>
          <a:custGeom>
            <a:avLst/>
            <a:gdLst/>
            <a:ahLst/>
            <a:cxnLst/>
            <a:rect l="l" t="t" r="r" b="b"/>
            <a:pathLst>
              <a:path w="2254512" h="3067363">
                <a:moveTo>
                  <a:pt x="0" y="0"/>
                </a:moveTo>
                <a:lnTo>
                  <a:pt x="2254512" y="0"/>
                </a:lnTo>
                <a:lnTo>
                  <a:pt x="2254512" y="3067363"/>
                </a:lnTo>
                <a:lnTo>
                  <a:pt x="0" y="30673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1931" y="197977"/>
            <a:ext cx="19468825" cy="2590803"/>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Hardware replacement and secure disposal</a:t>
            </a:r>
          </a:p>
        </p:txBody>
      </p:sp>
      <p:sp>
        <p:nvSpPr>
          <p:cNvPr id="5" name="TextBox 5"/>
          <p:cNvSpPr txBox="1"/>
          <p:nvPr/>
        </p:nvSpPr>
        <p:spPr>
          <a:xfrm>
            <a:off x="0" y="4552987"/>
            <a:ext cx="18288000" cy="419100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Replacing hardware (computers, servers, routers, drives) before they it becomes unreliable, or insecure. Ensuring old hardware is disposed of safely to protect data</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391931" y="197977"/>
            <a:ext cx="19468825" cy="2590803"/>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Hardware replacement and secure disposal</a:t>
            </a:r>
          </a:p>
        </p:txBody>
      </p:sp>
      <p:sp>
        <p:nvSpPr>
          <p:cNvPr id="4" name="TextBox 4"/>
          <p:cNvSpPr txBox="1"/>
          <p:nvPr/>
        </p:nvSpPr>
        <p:spPr>
          <a:xfrm>
            <a:off x="499392" y="3264487"/>
            <a:ext cx="17788608"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Rolling replacement plan: regular cycle to replace aging equipment i.e. every 3-5 years</a:t>
            </a:r>
          </a:p>
        </p:txBody>
      </p:sp>
      <p:sp>
        <p:nvSpPr>
          <p:cNvPr id="5" name="TextBox 5"/>
          <p:cNvSpPr txBox="1"/>
          <p:nvPr/>
        </p:nvSpPr>
        <p:spPr>
          <a:xfrm>
            <a:off x="0" y="5817189"/>
            <a:ext cx="18288000"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Secure disposal: Physically destroying or wiping drives to prevent data leaks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2147796" y="2673143"/>
            <a:ext cx="4782346" cy="4782346"/>
          </a:xfrm>
          <a:custGeom>
            <a:avLst/>
            <a:gdLst/>
            <a:ahLst/>
            <a:cxnLst/>
            <a:rect l="l" t="t" r="r" b="b"/>
            <a:pathLst>
              <a:path w="4782346" h="4782346">
                <a:moveTo>
                  <a:pt x="0" y="0"/>
                </a:moveTo>
                <a:lnTo>
                  <a:pt x="4782346" y="0"/>
                </a:lnTo>
                <a:lnTo>
                  <a:pt x="4782346" y="4782346"/>
                </a:lnTo>
                <a:lnTo>
                  <a:pt x="0" y="478234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Freeform 4"/>
          <p:cNvSpPr/>
          <p:nvPr/>
        </p:nvSpPr>
        <p:spPr>
          <a:xfrm>
            <a:off x="11506698" y="2270208"/>
            <a:ext cx="4812765" cy="5746585"/>
          </a:xfrm>
          <a:custGeom>
            <a:avLst/>
            <a:gdLst/>
            <a:ahLst/>
            <a:cxnLst/>
            <a:rect l="l" t="t" r="r" b="b"/>
            <a:pathLst>
              <a:path w="4812765" h="5746585">
                <a:moveTo>
                  <a:pt x="0" y="0"/>
                </a:moveTo>
                <a:lnTo>
                  <a:pt x="4812765" y="0"/>
                </a:lnTo>
                <a:lnTo>
                  <a:pt x="4812765" y="5746584"/>
                </a:lnTo>
                <a:lnTo>
                  <a:pt x="0" y="5746584"/>
                </a:lnTo>
                <a:lnTo>
                  <a:pt x="0" y="0"/>
                </a:lnTo>
                <a:close/>
              </a:path>
            </a:pathLst>
          </a:custGeom>
          <a:blipFill>
            <a:blip r:embed="rId6"/>
            <a:stretch>
              <a:fillRect/>
            </a:stretch>
          </a:blipFill>
        </p:spPr>
        <p:txBody>
          <a:bodyPr/>
          <a:lstStyle/>
          <a:p>
            <a:endParaRPr lang="en-GB"/>
          </a:p>
        </p:txBody>
      </p:sp>
      <p:sp>
        <p:nvSpPr>
          <p:cNvPr id="5" name="TextBox 5"/>
          <p:cNvSpPr txBox="1"/>
          <p:nvPr/>
        </p:nvSpPr>
        <p:spPr>
          <a:xfrm>
            <a:off x="674650" y="610013"/>
            <a:ext cx="17399993" cy="1184278"/>
          </a:xfrm>
          <a:prstGeom prst="rect">
            <a:avLst/>
          </a:prstGeom>
        </p:spPr>
        <p:txBody>
          <a:bodyPr lIns="0" tIns="0" rIns="0" bIns="0" rtlCol="0" anchor="t">
            <a:spAutoFit/>
          </a:bodyPr>
          <a:lstStyle/>
          <a:p>
            <a:pPr algn="ctr">
              <a:lnSpc>
                <a:spcPts val="9799"/>
              </a:lnSpc>
            </a:pPr>
            <a:r>
              <a:rPr lang="en-US" sz="6999">
                <a:solidFill>
                  <a:srgbClr val="000C7D"/>
                </a:solidFill>
                <a:latin typeface="ADLaM Display"/>
                <a:ea typeface="ADLaM Display"/>
                <a:cs typeface="ADLaM Display"/>
                <a:sym typeface="ADLaM Display"/>
              </a:rPr>
              <a:t>Organisational  and procedural resilience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577643" y="5398089"/>
            <a:ext cx="5132715" cy="4888911"/>
          </a:xfrm>
          <a:custGeom>
            <a:avLst/>
            <a:gdLst/>
            <a:ahLst/>
            <a:cxnLst/>
            <a:rect l="l" t="t" r="r" b="b"/>
            <a:pathLst>
              <a:path w="5132715" h="4888911">
                <a:moveTo>
                  <a:pt x="0" y="0"/>
                </a:moveTo>
                <a:lnTo>
                  <a:pt x="5132714" y="0"/>
                </a:lnTo>
                <a:lnTo>
                  <a:pt x="5132714" y="4888911"/>
                </a:lnTo>
                <a:lnTo>
                  <a:pt x="0" y="48889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Hot, Warm and Cold Sites</a:t>
            </a:r>
          </a:p>
        </p:txBody>
      </p:sp>
      <p:sp>
        <p:nvSpPr>
          <p:cNvPr id="5" name="TextBox 5"/>
          <p:cNvSpPr txBox="1"/>
          <p:nvPr/>
        </p:nvSpPr>
        <p:spPr>
          <a:xfrm>
            <a:off x="448177" y="2009773"/>
            <a:ext cx="17788608" cy="313372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Backup locations used in disaster recovery planning, where operations can resume if the main site fails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Hot, Warm and Cold Sites</a:t>
            </a:r>
          </a:p>
        </p:txBody>
      </p:sp>
      <p:pic>
        <p:nvPicPr>
          <p:cNvPr id="6" name="Picture 5">
            <a:extLst>
              <a:ext uri="{FF2B5EF4-FFF2-40B4-BE49-F238E27FC236}">
                <a16:creationId xmlns:a16="http://schemas.microsoft.com/office/drawing/2014/main" id="{4E2C1FD4-62E1-A40A-0D5E-4AFA726A6CD0}"/>
              </a:ext>
            </a:extLst>
          </p:cNvPr>
          <p:cNvPicPr>
            <a:picLocks noChangeAspect="1"/>
          </p:cNvPicPr>
          <p:nvPr/>
        </p:nvPicPr>
        <p:blipFill>
          <a:blip r:embed="rId4"/>
          <a:srcRect l="2118" b="1965"/>
          <a:stretch>
            <a:fillRect/>
          </a:stretch>
        </p:blipFill>
        <p:spPr>
          <a:xfrm>
            <a:off x="3124200" y="1655822"/>
            <a:ext cx="13749066" cy="7602478"/>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546973" y="7088153"/>
            <a:ext cx="3194054" cy="2944337"/>
          </a:xfrm>
          <a:custGeom>
            <a:avLst/>
            <a:gdLst/>
            <a:ahLst/>
            <a:cxnLst/>
            <a:rect l="l" t="t" r="r" b="b"/>
            <a:pathLst>
              <a:path w="3194054" h="2944337">
                <a:moveTo>
                  <a:pt x="0" y="0"/>
                </a:moveTo>
                <a:lnTo>
                  <a:pt x="3194054" y="0"/>
                </a:lnTo>
                <a:lnTo>
                  <a:pt x="3194054" y="2944337"/>
                </a:lnTo>
                <a:lnTo>
                  <a:pt x="0" y="29443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Hot, Warm and Cold Sites</a:t>
            </a:r>
          </a:p>
        </p:txBody>
      </p:sp>
      <p:sp>
        <p:nvSpPr>
          <p:cNvPr id="5" name="TextBox 5"/>
          <p:cNvSpPr txBox="1"/>
          <p:nvPr/>
        </p:nvSpPr>
        <p:spPr>
          <a:xfrm>
            <a:off x="1981200" y="3233734"/>
            <a:ext cx="15278100"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A bank processing live transactions 24/7</a:t>
            </a:r>
          </a:p>
        </p:txBody>
      </p:sp>
      <p:sp>
        <p:nvSpPr>
          <p:cNvPr id="6" name="TextBox 6"/>
          <p:cNvSpPr txBox="1"/>
          <p:nvPr/>
        </p:nvSpPr>
        <p:spPr>
          <a:xfrm>
            <a:off x="594866" y="1890707"/>
            <a:ext cx="17098268"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A college that can work offline for a short time</a:t>
            </a:r>
          </a:p>
        </p:txBody>
      </p:sp>
      <p:sp>
        <p:nvSpPr>
          <p:cNvPr id="7" name="TextBox 7"/>
          <p:cNvSpPr txBox="1"/>
          <p:nvPr/>
        </p:nvSpPr>
        <p:spPr>
          <a:xfrm>
            <a:off x="396963" y="4576761"/>
            <a:ext cx="17891037"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A local cafe that uses an online booking system occasionally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4052072" y="1240068"/>
            <a:ext cx="10627370"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What does good look like? </a:t>
            </a:r>
          </a:p>
        </p:txBody>
      </p:sp>
      <p:sp>
        <p:nvSpPr>
          <p:cNvPr id="4" name="TextBox 4"/>
          <p:cNvSpPr txBox="1"/>
          <p:nvPr/>
        </p:nvSpPr>
        <p:spPr>
          <a:xfrm>
            <a:off x="4599015" y="-123825"/>
            <a:ext cx="9533483"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Exam Question Practice </a:t>
            </a:r>
          </a:p>
        </p:txBody>
      </p:sp>
      <p:sp>
        <p:nvSpPr>
          <p:cNvPr id="5" name="TextBox 5"/>
          <p:cNvSpPr txBox="1"/>
          <p:nvPr/>
        </p:nvSpPr>
        <p:spPr>
          <a:xfrm>
            <a:off x="443513" y="3318100"/>
            <a:ext cx="17844487" cy="7715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“All data is lost when the RAM is no longer powered on, volatile” </a:t>
            </a:r>
          </a:p>
        </p:txBody>
      </p:sp>
      <p:sp>
        <p:nvSpPr>
          <p:cNvPr id="6" name="TextBox 6"/>
          <p:cNvSpPr txBox="1"/>
          <p:nvPr/>
        </p:nvSpPr>
        <p:spPr>
          <a:xfrm>
            <a:off x="6849222" y="4564586"/>
            <a:ext cx="5033070" cy="7715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“RAM is very fast”</a:t>
            </a:r>
          </a:p>
        </p:txBody>
      </p:sp>
      <p:sp>
        <p:nvSpPr>
          <p:cNvPr id="7" name="TextBox 7"/>
          <p:cNvSpPr txBox="1"/>
          <p:nvPr/>
        </p:nvSpPr>
        <p:spPr>
          <a:xfrm>
            <a:off x="7740213" y="8386188"/>
            <a:ext cx="3998268"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2/4 marks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329727" y="2057400"/>
            <a:ext cx="5094637" cy="7200900"/>
          </a:xfrm>
          <a:custGeom>
            <a:avLst/>
            <a:gdLst/>
            <a:ahLst/>
            <a:cxnLst/>
            <a:rect l="l" t="t" r="r" b="b"/>
            <a:pathLst>
              <a:path w="5094637" h="7200900">
                <a:moveTo>
                  <a:pt x="0" y="0"/>
                </a:moveTo>
                <a:lnTo>
                  <a:pt x="5094636" y="0"/>
                </a:lnTo>
                <a:lnTo>
                  <a:pt x="5094636" y="7200900"/>
                </a:lnTo>
                <a:lnTo>
                  <a:pt x="0" y="7200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24045" y="185732"/>
            <a:ext cx="19468825" cy="1524011"/>
          </a:xfrm>
          <a:prstGeom prst="rect">
            <a:avLst/>
          </a:prstGeom>
        </p:spPr>
        <p:txBody>
          <a:bodyPr lIns="0" tIns="0" rIns="0" bIns="0" rtlCol="0" anchor="t">
            <a:spAutoFit/>
          </a:bodyPr>
          <a:lstStyle/>
          <a:p>
            <a:pPr algn="ctr">
              <a:lnSpc>
                <a:spcPts val="12599"/>
              </a:lnSpc>
            </a:pPr>
            <a:r>
              <a:rPr lang="en-US" sz="8999">
                <a:solidFill>
                  <a:srgbClr val="000C7D"/>
                </a:solidFill>
                <a:latin typeface="ADLaM Display"/>
                <a:ea typeface="ADLaM Display"/>
                <a:cs typeface="ADLaM Display"/>
                <a:sym typeface="ADLaM Display"/>
              </a:rPr>
              <a:t>Standard operating procedures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Standard operating procedures </a:t>
            </a:r>
          </a:p>
        </p:txBody>
      </p:sp>
      <p:sp>
        <p:nvSpPr>
          <p:cNvPr id="4" name="TextBox 4"/>
          <p:cNvSpPr txBox="1"/>
          <p:nvPr/>
        </p:nvSpPr>
        <p:spPr>
          <a:xfrm>
            <a:off x="396963" y="2009773"/>
            <a:ext cx="17891037" cy="313372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A set of step by step instructions compiled by an organisation to help workers carry out routine operations in a clear and consistent manner</a:t>
            </a:r>
          </a:p>
        </p:txBody>
      </p:sp>
      <p:sp>
        <p:nvSpPr>
          <p:cNvPr id="5" name="TextBox 5"/>
          <p:cNvSpPr txBox="1"/>
          <p:nvPr/>
        </p:nvSpPr>
        <p:spPr>
          <a:xfrm>
            <a:off x="396963" y="5831476"/>
            <a:ext cx="17891037" cy="2076452"/>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a standard operating procedure for restoring a backup</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4871223" y="6912857"/>
            <a:ext cx="2998422" cy="2644063"/>
          </a:xfrm>
          <a:custGeom>
            <a:avLst/>
            <a:gdLst/>
            <a:ahLst/>
            <a:cxnLst/>
            <a:rect l="l" t="t" r="r" b="b"/>
            <a:pathLst>
              <a:path w="2998422" h="2644063">
                <a:moveTo>
                  <a:pt x="0" y="0"/>
                </a:moveTo>
                <a:lnTo>
                  <a:pt x="2998422" y="0"/>
                </a:lnTo>
                <a:lnTo>
                  <a:pt x="2998422" y="2644063"/>
                </a:lnTo>
                <a:lnTo>
                  <a:pt x="0" y="2644063"/>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590413" y="6345"/>
            <a:ext cx="19468825" cy="1184278"/>
          </a:xfrm>
          <a:prstGeom prst="rect">
            <a:avLst/>
          </a:prstGeom>
        </p:spPr>
        <p:txBody>
          <a:bodyPr lIns="0" tIns="0" rIns="0" bIns="0" rtlCol="0" anchor="t">
            <a:spAutoFit/>
          </a:bodyPr>
          <a:lstStyle/>
          <a:p>
            <a:pPr algn="ctr">
              <a:lnSpc>
                <a:spcPts val="9799"/>
              </a:lnSpc>
            </a:pPr>
            <a:r>
              <a:rPr lang="en-US" sz="6999">
                <a:solidFill>
                  <a:srgbClr val="000C7D"/>
                </a:solidFill>
                <a:latin typeface="ADLaM Display"/>
                <a:ea typeface="ADLaM Display"/>
                <a:cs typeface="ADLaM Display"/>
                <a:sym typeface="ADLaM Display"/>
              </a:rPr>
              <a:t>Write an SOP that saves the day! (5 steps)</a:t>
            </a:r>
          </a:p>
        </p:txBody>
      </p:sp>
      <p:sp>
        <p:nvSpPr>
          <p:cNvPr id="5" name="TextBox 5"/>
          <p:cNvSpPr txBox="1"/>
          <p:nvPr/>
        </p:nvSpPr>
        <p:spPr>
          <a:xfrm>
            <a:off x="2826698" y="2009773"/>
            <a:ext cx="12762622"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Purpose - why does the SOP exist?</a:t>
            </a:r>
          </a:p>
        </p:txBody>
      </p:sp>
      <p:sp>
        <p:nvSpPr>
          <p:cNvPr id="6" name="TextBox 6"/>
          <p:cNvSpPr txBox="1"/>
          <p:nvPr/>
        </p:nvSpPr>
        <p:spPr>
          <a:xfrm>
            <a:off x="3413318" y="3307927"/>
            <a:ext cx="11858327"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Who is responsible - role/person</a:t>
            </a:r>
          </a:p>
        </p:txBody>
      </p:sp>
      <p:sp>
        <p:nvSpPr>
          <p:cNvPr id="7" name="TextBox 7"/>
          <p:cNvSpPr txBox="1"/>
          <p:nvPr/>
        </p:nvSpPr>
        <p:spPr>
          <a:xfrm>
            <a:off x="1066800" y="4407778"/>
            <a:ext cx="15523834" cy="1019177"/>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Steps - clear and numbered instructions</a:t>
            </a:r>
          </a:p>
        </p:txBody>
      </p:sp>
      <p:sp>
        <p:nvSpPr>
          <p:cNvPr id="8" name="TextBox 8"/>
          <p:cNvSpPr txBox="1"/>
          <p:nvPr/>
        </p:nvSpPr>
        <p:spPr>
          <a:xfrm>
            <a:off x="3813740" y="5503155"/>
            <a:ext cx="11057483"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Training or induction needed? </a:t>
            </a:r>
          </a:p>
        </p:txBody>
      </p:sp>
      <p:sp>
        <p:nvSpPr>
          <p:cNvPr id="9" name="TextBox 9"/>
          <p:cNvSpPr txBox="1"/>
          <p:nvPr/>
        </p:nvSpPr>
        <p:spPr>
          <a:xfrm>
            <a:off x="6348134" y="6798557"/>
            <a:ext cx="5988695"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When to review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271902" y="6305942"/>
            <a:ext cx="5744197" cy="3726548"/>
          </a:xfrm>
          <a:custGeom>
            <a:avLst/>
            <a:gdLst/>
            <a:ahLst/>
            <a:cxnLst/>
            <a:rect l="l" t="t" r="r" b="b"/>
            <a:pathLst>
              <a:path w="5744197" h="3726548">
                <a:moveTo>
                  <a:pt x="0" y="0"/>
                </a:moveTo>
                <a:lnTo>
                  <a:pt x="5744196" y="0"/>
                </a:lnTo>
                <a:lnTo>
                  <a:pt x="5744196" y="3726548"/>
                </a:lnTo>
                <a:lnTo>
                  <a:pt x="0" y="3726548"/>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Effective Staff Training</a:t>
            </a:r>
          </a:p>
        </p:txBody>
      </p:sp>
      <p:sp>
        <p:nvSpPr>
          <p:cNvPr id="5" name="TextBox 5"/>
          <p:cNvSpPr txBox="1"/>
          <p:nvPr/>
        </p:nvSpPr>
        <p:spPr>
          <a:xfrm>
            <a:off x="0" y="2028823"/>
            <a:ext cx="18288000" cy="1898652"/>
          </a:xfrm>
          <a:prstGeom prst="rect">
            <a:avLst/>
          </a:prstGeom>
        </p:spPr>
        <p:txBody>
          <a:bodyPr lIns="0" tIns="0" rIns="0" bIns="0" rtlCol="0" anchor="t">
            <a:spAutoFit/>
          </a:bodyPr>
          <a:lstStyle/>
          <a:p>
            <a:pPr algn="ctr">
              <a:lnSpc>
                <a:spcPts val="7699"/>
              </a:lnSpc>
            </a:pPr>
            <a:r>
              <a:rPr lang="en-US" sz="5499">
                <a:solidFill>
                  <a:srgbClr val="000C7D"/>
                </a:solidFill>
                <a:latin typeface="ADLaM Display"/>
                <a:ea typeface="ADLaM Display"/>
                <a:cs typeface="ADLaM Display"/>
                <a:sym typeface="ADLaM Display"/>
              </a:rPr>
              <a:t>Training that ensures staff understand the procedures and can follow them confidently, not just read them</a:t>
            </a:r>
          </a:p>
        </p:txBody>
      </p:sp>
      <p:sp>
        <p:nvSpPr>
          <p:cNvPr id="6" name="TextBox 6"/>
          <p:cNvSpPr txBox="1"/>
          <p:nvPr/>
        </p:nvSpPr>
        <p:spPr>
          <a:xfrm>
            <a:off x="2826697" y="5029200"/>
            <a:ext cx="13191034"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phishing email drills in induction</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169992" y="5556250"/>
            <a:ext cx="5336405" cy="4409204"/>
          </a:xfrm>
          <a:custGeom>
            <a:avLst/>
            <a:gdLst/>
            <a:ahLst/>
            <a:cxnLst/>
            <a:rect l="l" t="t" r="r" b="b"/>
            <a:pathLst>
              <a:path w="5336405" h="4409204">
                <a:moveTo>
                  <a:pt x="0" y="0"/>
                </a:moveTo>
                <a:lnTo>
                  <a:pt x="5336405" y="0"/>
                </a:lnTo>
                <a:lnTo>
                  <a:pt x="5336405" y="4409204"/>
                </a:lnTo>
                <a:lnTo>
                  <a:pt x="0" y="4409204"/>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Induction</a:t>
            </a:r>
          </a:p>
        </p:txBody>
      </p:sp>
      <p:sp>
        <p:nvSpPr>
          <p:cNvPr id="5" name="TextBox 5"/>
          <p:cNvSpPr txBox="1"/>
          <p:nvPr/>
        </p:nvSpPr>
        <p:spPr>
          <a:xfrm>
            <a:off x="0" y="2028823"/>
            <a:ext cx="18288000" cy="2870202"/>
          </a:xfrm>
          <a:prstGeom prst="rect">
            <a:avLst/>
          </a:prstGeom>
        </p:spPr>
        <p:txBody>
          <a:bodyPr lIns="0" tIns="0" rIns="0" bIns="0" rtlCol="0" anchor="t">
            <a:spAutoFit/>
          </a:bodyPr>
          <a:lstStyle/>
          <a:p>
            <a:pPr algn="ctr">
              <a:lnSpc>
                <a:spcPts val="7699"/>
              </a:lnSpc>
            </a:pPr>
            <a:r>
              <a:rPr lang="en-US" sz="5499">
                <a:solidFill>
                  <a:srgbClr val="000C7D"/>
                </a:solidFill>
                <a:latin typeface="ADLaM Display"/>
                <a:ea typeface="ADLaM Display"/>
                <a:cs typeface="ADLaM Display"/>
                <a:sym typeface="ADLaM Display"/>
              </a:rPr>
              <a:t>The process of introducing new employees or contractors to the organisation’s systems, policies and digital procedures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635163" y="5870575"/>
            <a:ext cx="5878286" cy="4114800"/>
          </a:xfrm>
          <a:custGeom>
            <a:avLst/>
            <a:gdLst/>
            <a:ahLst/>
            <a:cxnLst/>
            <a:rect l="l" t="t" r="r" b="b"/>
            <a:pathLst>
              <a:path w="5878286" h="4114800">
                <a:moveTo>
                  <a:pt x="0" y="0"/>
                </a:moveTo>
                <a:lnTo>
                  <a:pt x="5878286" y="0"/>
                </a:lnTo>
                <a:lnTo>
                  <a:pt x="5878286"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a:solidFill>
                  <a:srgbClr val="000C7D"/>
                </a:solidFill>
                <a:latin typeface="ADLaM Display"/>
                <a:ea typeface="ADLaM Display"/>
                <a:cs typeface="ADLaM Display"/>
                <a:sym typeface="ADLaM Display"/>
              </a:rPr>
              <a:t>New Digital Systems</a:t>
            </a:r>
          </a:p>
        </p:txBody>
      </p:sp>
      <p:sp>
        <p:nvSpPr>
          <p:cNvPr id="5" name="TextBox 5"/>
          <p:cNvSpPr txBox="1"/>
          <p:nvPr/>
        </p:nvSpPr>
        <p:spPr>
          <a:xfrm>
            <a:off x="0" y="2028823"/>
            <a:ext cx="18288000" cy="3841752"/>
          </a:xfrm>
          <a:prstGeom prst="rect">
            <a:avLst/>
          </a:prstGeom>
        </p:spPr>
        <p:txBody>
          <a:bodyPr lIns="0" tIns="0" rIns="0" bIns="0" rtlCol="0" anchor="t">
            <a:spAutoFit/>
          </a:bodyPr>
          <a:lstStyle/>
          <a:p>
            <a:pPr algn="ctr">
              <a:lnSpc>
                <a:spcPts val="7699"/>
              </a:lnSpc>
            </a:pPr>
            <a:r>
              <a:rPr lang="en-US" sz="5499">
                <a:solidFill>
                  <a:srgbClr val="000C7D"/>
                </a:solidFill>
                <a:latin typeface="ADLaM Display"/>
                <a:ea typeface="ADLaM Display"/>
                <a:cs typeface="ADLaM Display"/>
                <a:sym typeface="ADLaM Display"/>
              </a:rPr>
              <a:t>When an organisation introduces a new technology, such as a cloud storage platform, firewall or monitoring software. SOP’s must be updates or created to reflect new procedures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659497" y="6809575"/>
            <a:ext cx="3365969" cy="3222915"/>
          </a:xfrm>
          <a:custGeom>
            <a:avLst/>
            <a:gdLst/>
            <a:ahLst/>
            <a:cxnLst/>
            <a:rect l="l" t="t" r="r" b="b"/>
            <a:pathLst>
              <a:path w="3365969" h="3222915">
                <a:moveTo>
                  <a:pt x="0" y="0"/>
                </a:moveTo>
                <a:lnTo>
                  <a:pt x="3365969" y="0"/>
                </a:lnTo>
                <a:lnTo>
                  <a:pt x="3365969" y="3222915"/>
                </a:lnTo>
                <a:lnTo>
                  <a:pt x="0" y="32229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391931" y="197977"/>
            <a:ext cx="19468825" cy="1266828"/>
          </a:xfrm>
          <a:prstGeom prst="rect">
            <a:avLst/>
          </a:prstGeom>
        </p:spPr>
        <p:txBody>
          <a:bodyPr lIns="0" tIns="0" rIns="0" bIns="0" rtlCol="0" anchor="t">
            <a:spAutoFit/>
          </a:bodyPr>
          <a:lstStyle/>
          <a:p>
            <a:pPr algn="ctr">
              <a:lnSpc>
                <a:spcPts val="10499"/>
              </a:lnSpc>
            </a:pPr>
            <a:r>
              <a:rPr lang="en-US" sz="7499" dirty="0">
                <a:solidFill>
                  <a:srgbClr val="000C7D"/>
                </a:solidFill>
                <a:latin typeface="ADLaM Display"/>
                <a:ea typeface="ADLaM Display"/>
                <a:cs typeface="ADLaM Display"/>
                <a:sym typeface="ADLaM Display"/>
              </a:rPr>
              <a:t>Policies and Policy updates</a:t>
            </a:r>
          </a:p>
        </p:txBody>
      </p:sp>
      <p:sp>
        <p:nvSpPr>
          <p:cNvPr id="5" name="TextBox 5"/>
          <p:cNvSpPr txBox="1"/>
          <p:nvPr/>
        </p:nvSpPr>
        <p:spPr>
          <a:xfrm>
            <a:off x="3055695" y="2009773"/>
            <a:ext cx="13290749" cy="991746"/>
          </a:xfrm>
          <a:prstGeom prst="rect">
            <a:avLst/>
          </a:prstGeom>
        </p:spPr>
        <p:txBody>
          <a:bodyPr wrap="square"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Are….rules that guide </a:t>
            </a:r>
            <a:r>
              <a:rPr lang="en-US" sz="5999" dirty="0" err="1">
                <a:solidFill>
                  <a:srgbClr val="000C7D"/>
                </a:solidFill>
                <a:latin typeface="ADLaM Display"/>
                <a:ea typeface="ADLaM Display"/>
                <a:cs typeface="ADLaM Display"/>
                <a:sym typeface="ADLaM Display"/>
              </a:rPr>
              <a:t>behaviour</a:t>
            </a:r>
            <a:endParaRPr lang="en-US" sz="5999" dirty="0">
              <a:solidFill>
                <a:srgbClr val="000C7D"/>
              </a:solidFill>
              <a:latin typeface="ADLaM Display"/>
              <a:ea typeface="ADLaM Display"/>
              <a:cs typeface="ADLaM Display"/>
              <a:sym typeface="ADLaM Display"/>
            </a:endParaRPr>
          </a:p>
        </p:txBody>
      </p:sp>
      <p:sp>
        <p:nvSpPr>
          <p:cNvPr id="6" name="TextBox 6"/>
          <p:cNvSpPr txBox="1"/>
          <p:nvPr/>
        </p:nvSpPr>
        <p:spPr>
          <a:xfrm>
            <a:off x="1488436" y="3876025"/>
            <a:ext cx="16425267" cy="1019177"/>
          </a:xfrm>
          <a:prstGeom prst="rect">
            <a:avLst/>
          </a:prstGeom>
        </p:spPr>
        <p:txBody>
          <a:bodyPr lIns="0" tIns="0" rIns="0" bIns="0" rtlCol="0" anchor="t">
            <a:spAutoFit/>
          </a:bodyPr>
          <a:lstStyle/>
          <a:p>
            <a:pPr algn="ctr">
              <a:lnSpc>
                <a:spcPts val="8399"/>
              </a:lnSpc>
            </a:pPr>
            <a:r>
              <a:rPr lang="en-US" sz="5999" dirty="0">
                <a:solidFill>
                  <a:srgbClr val="000C7D"/>
                </a:solidFill>
                <a:latin typeface="ADLaM Display"/>
                <a:ea typeface="ADLaM Display"/>
                <a:cs typeface="ADLaM Display"/>
                <a:sym typeface="ADLaM Display"/>
              </a:rPr>
              <a:t>Keeps practice current and legally compliant </a:t>
            </a:r>
          </a:p>
        </p:txBody>
      </p:sp>
      <p:sp>
        <p:nvSpPr>
          <p:cNvPr id="7" name="TextBox 7"/>
          <p:cNvSpPr txBox="1"/>
          <p:nvPr/>
        </p:nvSpPr>
        <p:spPr>
          <a:xfrm>
            <a:off x="3055695" y="5742277"/>
            <a:ext cx="13290749" cy="1019177"/>
          </a:xfrm>
          <a:prstGeom prst="rect">
            <a:avLst/>
          </a:prstGeom>
        </p:spPr>
        <p:txBody>
          <a:bodyPr lIns="0" tIns="0" rIns="0" bIns="0" rtlCol="0" anchor="t">
            <a:spAutoFit/>
          </a:bodyPr>
          <a:lstStyle/>
          <a:p>
            <a:pPr algn="ctr">
              <a:lnSpc>
                <a:spcPts val="8399"/>
              </a:lnSpc>
            </a:pPr>
            <a:r>
              <a:rPr lang="en-US" sz="5999">
                <a:solidFill>
                  <a:srgbClr val="000C7D"/>
                </a:solidFill>
                <a:latin typeface="ADLaM Display"/>
                <a:ea typeface="ADLaM Display"/>
                <a:cs typeface="ADLaM Display"/>
                <a:sym typeface="ADLaM Display"/>
              </a:rPr>
              <a:t>i.e. an updated data retention policy</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650388" y="4231373"/>
            <a:ext cx="5684720" cy="6055627"/>
          </a:xfrm>
          <a:custGeom>
            <a:avLst/>
            <a:gdLst/>
            <a:ahLst/>
            <a:cxnLst/>
            <a:rect l="l" t="t" r="r" b="b"/>
            <a:pathLst>
              <a:path w="5684720" h="6055627">
                <a:moveTo>
                  <a:pt x="0" y="0"/>
                </a:moveTo>
                <a:lnTo>
                  <a:pt x="5684721" y="0"/>
                </a:lnTo>
                <a:lnTo>
                  <a:pt x="5684721" y="6055627"/>
                </a:lnTo>
                <a:lnTo>
                  <a:pt x="0" y="6055627"/>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1397987" y="128892"/>
            <a:ext cx="15492025" cy="4176848"/>
          </a:xfrm>
          <a:prstGeom prst="rect">
            <a:avLst/>
          </a:prstGeom>
        </p:spPr>
        <p:txBody>
          <a:bodyPr lIns="0" tIns="0" rIns="0" bIns="0" rtlCol="0" anchor="t">
            <a:spAutoFit/>
          </a:bodyPr>
          <a:lstStyle/>
          <a:p>
            <a:pPr algn="ctr">
              <a:lnSpc>
                <a:spcPts val="8355"/>
              </a:lnSpc>
            </a:pPr>
            <a:r>
              <a:rPr lang="en-US" sz="5967">
                <a:solidFill>
                  <a:srgbClr val="000C7D"/>
                </a:solidFill>
                <a:latin typeface="ADLaM Display"/>
                <a:ea typeface="ADLaM Display"/>
                <a:cs typeface="ADLaM Display"/>
                <a:sym typeface="ADLaM Display"/>
              </a:rPr>
              <a:t>Now we’ve learnt a lot of the theory, we’re going to apply our new knowledge to a scenario, analysing a case and making recommendations based on what we find.</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5420570" y="7667078"/>
            <a:ext cx="2392326" cy="2365412"/>
          </a:xfrm>
          <a:custGeom>
            <a:avLst/>
            <a:gdLst/>
            <a:ahLst/>
            <a:cxnLst/>
            <a:rect l="l" t="t" r="r" b="b"/>
            <a:pathLst>
              <a:path w="2392326" h="2365412">
                <a:moveTo>
                  <a:pt x="0" y="0"/>
                </a:moveTo>
                <a:lnTo>
                  <a:pt x="2392326" y="0"/>
                </a:lnTo>
                <a:lnTo>
                  <a:pt x="2392326" y="2365412"/>
                </a:lnTo>
                <a:lnTo>
                  <a:pt x="0" y="236541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7086601" y="121268"/>
            <a:ext cx="3319466" cy="1259842"/>
          </a:xfrm>
          <a:prstGeom prst="rect">
            <a:avLst/>
          </a:prstGeom>
        </p:spPr>
        <p:txBody>
          <a:bodyPr wrap="square" lIns="0" tIns="0" rIns="0" bIns="0" rtlCol="0" anchor="t">
            <a:spAutoFit/>
          </a:bodyPr>
          <a:lstStyle/>
          <a:p>
            <a:pPr algn="ctr">
              <a:lnSpc>
                <a:spcPts val="10359"/>
              </a:lnSpc>
            </a:pPr>
            <a:r>
              <a:rPr lang="en-US" sz="7399" dirty="0">
                <a:solidFill>
                  <a:srgbClr val="000C7D"/>
                </a:solidFill>
                <a:latin typeface="ADLaM Display"/>
                <a:ea typeface="ADLaM Display"/>
                <a:cs typeface="ADLaM Display"/>
                <a:sym typeface="ADLaM Display"/>
              </a:rPr>
              <a:t>Tinker</a:t>
            </a:r>
          </a:p>
        </p:txBody>
      </p:sp>
      <p:sp>
        <p:nvSpPr>
          <p:cNvPr id="5" name="TextBox 5"/>
          <p:cNvSpPr txBox="1"/>
          <p:nvPr/>
        </p:nvSpPr>
        <p:spPr>
          <a:xfrm>
            <a:off x="473242" y="1646248"/>
            <a:ext cx="17814758" cy="3416303"/>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Go to the Class Notebook - class handouts section, and open ‘Resilient Environments, case study work’ </a:t>
            </a:r>
          </a:p>
        </p:txBody>
      </p:sp>
      <p:sp>
        <p:nvSpPr>
          <p:cNvPr id="6" name="TextBox 6"/>
          <p:cNvSpPr txBox="1"/>
          <p:nvPr/>
        </p:nvSpPr>
        <p:spPr>
          <a:xfrm>
            <a:off x="822110" y="5327687"/>
            <a:ext cx="17465890" cy="3416303"/>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Read the scenario given to you, and go through each of the steps outlined, completing the work set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5287816" y="62437"/>
            <a:ext cx="3000184" cy="2816423"/>
          </a:xfrm>
          <a:custGeom>
            <a:avLst/>
            <a:gdLst/>
            <a:ahLst/>
            <a:cxnLst/>
            <a:rect l="l" t="t" r="r" b="b"/>
            <a:pathLst>
              <a:path w="3000184" h="2816423">
                <a:moveTo>
                  <a:pt x="0" y="0"/>
                </a:moveTo>
                <a:lnTo>
                  <a:pt x="3000184" y="0"/>
                </a:lnTo>
                <a:lnTo>
                  <a:pt x="3000184" y="2816423"/>
                </a:lnTo>
                <a:lnTo>
                  <a:pt x="0" y="2816423"/>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6515104" y="102218"/>
            <a:ext cx="4937820" cy="1368430"/>
          </a:xfrm>
          <a:prstGeom prst="rect">
            <a:avLst/>
          </a:prstGeom>
        </p:spPr>
        <p:txBody>
          <a:bodyPr lIns="0" tIns="0" rIns="0" bIns="0" rtlCol="0" anchor="t">
            <a:spAutoFit/>
          </a:bodyPr>
          <a:lstStyle/>
          <a:p>
            <a:pPr algn="ctr">
              <a:lnSpc>
                <a:spcPts val="11199"/>
              </a:lnSpc>
            </a:pPr>
            <a:r>
              <a:rPr lang="en-US" sz="7999">
                <a:solidFill>
                  <a:srgbClr val="000C7D"/>
                </a:solidFill>
                <a:latin typeface="ADLaM Display"/>
                <a:ea typeface="ADLaM Display"/>
                <a:cs typeface="ADLaM Display"/>
                <a:sym typeface="ADLaM Display"/>
              </a:rPr>
              <a:t>Reflection</a:t>
            </a:r>
          </a:p>
        </p:txBody>
      </p:sp>
      <p:sp>
        <p:nvSpPr>
          <p:cNvPr id="5" name="TextBox 5"/>
          <p:cNvSpPr txBox="1"/>
          <p:nvPr/>
        </p:nvSpPr>
        <p:spPr>
          <a:xfrm>
            <a:off x="-70276" y="2784990"/>
            <a:ext cx="18108580" cy="927102"/>
          </a:xfrm>
          <a:prstGeom prst="rect">
            <a:avLst/>
          </a:prstGeom>
        </p:spPr>
        <p:txBody>
          <a:bodyPr wrap="square" lIns="0" tIns="0" rIns="0" bIns="0" rtlCol="0" anchor="t">
            <a:spAutoFit/>
          </a:bodyPr>
          <a:lstStyle/>
          <a:p>
            <a:pPr algn="ctr">
              <a:lnSpc>
                <a:spcPts val="7699"/>
              </a:lnSpc>
              <a:spcBef>
                <a:spcPct val="0"/>
              </a:spcBef>
            </a:pPr>
            <a:r>
              <a:rPr lang="en-US" sz="5499" dirty="0">
                <a:solidFill>
                  <a:srgbClr val="000C7D"/>
                </a:solidFill>
                <a:latin typeface="ADLaM Display"/>
                <a:ea typeface="ADLaM Display"/>
                <a:cs typeface="ADLaM Display"/>
                <a:sym typeface="ADLaM Display"/>
              </a:rPr>
              <a:t>What was the biggest resilience weakness you found?</a:t>
            </a:r>
          </a:p>
        </p:txBody>
      </p:sp>
      <p:sp>
        <p:nvSpPr>
          <p:cNvPr id="6" name="TextBox 6"/>
          <p:cNvSpPr txBox="1"/>
          <p:nvPr/>
        </p:nvSpPr>
        <p:spPr>
          <a:xfrm>
            <a:off x="249696" y="3996336"/>
            <a:ext cx="18108580" cy="1898652"/>
          </a:xfrm>
          <a:prstGeom prst="rect">
            <a:avLst/>
          </a:prstGeom>
        </p:spPr>
        <p:txBody>
          <a:bodyPr lIns="0" tIns="0" rIns="0" bIns="0" rtlCol="0" anchor="t">
            <a:spAutoFit/>
          </a:bodyPr>
          <a:lstStyle/>
          <a:p>
            <a:pPr algn="ctr">
              <a:lnSpc>
                <a:spcPts val="7699"/>
              </a:lnSpc>
              <a:spcBef>
                <a:spcPct val="0"/>
              </a:spcBef>
            </a:pPr>
            <a:r>
              <a:rPr lang="en-US" sz="5499">
                <a:solidFill>
                  <a:srgbClr val="000C7D"/>
                </a:solidFill>
                <a:latin typeface="ADLaM Display"/>
                <a:ea typeface="ADLaM Display"/>
                <a:cs typeface="ADLaM Display"/>
                <a:sym typeface="ADLaM Display"/>
              </a:rPr>
              <a:t>Which of your recommendation would make the biggest impact and why?</a:t>
            </a:r>
          </a:p>
        </p:txBody>
      </p:sp>
      <p:sp>
        <p:nvSpPr>
          <p:cNvPr id="7" name="TextBox 7"/>
          <p:cNvSpPr txBox="1"/>
          <p:nvPr/>
        </p:nvSpPr>
        <p:spPr>
          <a:xfrm>
            <a:off x="1242864" y="6528387"/>
            <a:ext cx="15802273" cy="927102"/>
          </a:xfrm>
          <a:prstGeom prst="rect">
            <a:avLst/>
          </a:prstGeom>
        </p:spPr>
        <p:txBody>
          <a:bodyPr lIns="0" tIns="0" rIns="0" bIns="0" rtlCol="0" anchor="t">
            <a:spAutoFit/>
          </a:bodyPr>
          <a:lstStyle/>
          <a:p>
            <a:pPr algn="ctr">
              <a:lnSpc>
                <a:spcPts val="7699"/>
              </a:lnSpc>
              <a:spcBef>
                <a:spcPct val="0"/>
              </a:spcBef>
            </a:pPr>
            <a:r>
              <a:rPr lang="en-US" sz="5499">
                <a:solidFill>
                  <a:srgbClr val="000C7D"/>
                </a:solidFill>
                <a:latin typeface="ADLaM Display"/>
                <a:ea typeface="ADLaM Display"/>
                <a:cs typeface="ADLaM Display"/>
                <a:sym typeface="ADLaM Display"/>
              </a:rPr>
              <a:t>How does this link to one of the 3 key benefits?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4052072" y="1240068"/>
            <a:ext cx="10627370"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What does good look like? </a:t>
            </a:r>
          </a:p>
        </p:txBody>
      </p:sp>
      <p:sp>
        <p:nvSpPr>
          <p:cNvPr id="4" name="TextBox 4"/>
          <p:cNvSpPr txBox="1"/>
          <p:nvPr/>
        </p:nvSpPr>
        <p:spPr>
          <a:xfrm>
            <a:off x="4599015" y="-123825"/>
            <a:ext cx="9533483"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Exam Question Practice </a:t>
            </a:r>
          </a:p>
        </p:txBody>
      </p:sp>
      <p:sp>
        <p:nvSpPr>
          <p:cNvPr id="5" name="TextBox 5"/>
          <p:cNvSpPr txBox="1"/>
          <p:nvPr/>
        </p:nvSpPr>
        <p:spPr>
          <a:xfrm>
            <a:off x="443513" y="2825579"/>
            <a:ext cx="17844487" cy="15716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“Random Access Memory is volatile. If it loses power (if a device turns off), all the memory within the RAM is lost” </a:t>
            </a:r>
          </a:p>
        </p:txBody>
      </p:sp>
      <p:sp>
        <p:nvSpPr>
          <p:cNvPr id="6" name="TextBox 6"/>
          <p:cNvSpPr txBox="1"/>
          <p:nvPr/>
        </p:nvSpPr>
        <p:spPr>
          <a:xfrm>
            <a:off x="668258" y="4871463"/>
            <a:ext cx="17619742" cy="31718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“Random Access Memory is very fast as it has to load any programs that are currently being used. It is considerably faster than any form of secondary memory storage (such as a HDD or an SSD)</a:t>
            </a:r>
          </a:p>
        </p:txBody>
      </p:sp>
      <p:sp>
        <p:nvSpPr>
          <p:cNvPr id="7" name="TextBox 7"/>
          <p:cNvSpPr txBox="1"/>
          <p:nvPr/>
        </p:nvSpPr>
        <p:spPr>
          <a:xfrm>
            <a:off x="7723917" y="8386188"/>
            <a:ext cx="4030861" cy="1111251"/>
          </a:xfrm>
          <a:prstGeom prst="rect">
            <a:avLst/>
          </a:prstGeom>
        </p:spPr>
        <p:txBody>
          <a:bodyPr lIns="0" tIns="0" rIns="0" bIns="0" rtlCol="0" anchor="t">
            <a:spAutoFit/>
          </a:bodyPr>
          <a:lstStyle/>
          <a:p>
            <a:pPr algn="ctr">
              <a:lnSpc>
                <a:spcPts val="9099"/>
              </a:lnSpc>
            </a:pPr>
            <a:r>
              <a:rPr lang="en-US" sz="6499">
                <a:solidFill>
                  <a:srgbClr val="000C7D"/>
                </a:solidFill>
                <a:latin typeface="ADLaM Display"/>
                <a:ea typeface="ADLaM Display"/>
                <a:cs typeface="ADLaM Display"/>
                <a:sym typeface="ADLaM Display"/>
              </a:rPr>
              <a:t>4/4 marks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4607213" y="6435475"/>
            <a:ext cx="3148830" cy="3323303"/>
          </a:xfrm>
          <a:custGeom>
            <a:avLst/>
            <a:gdLst/>
            <a:ahLst/>
            <a:cxnLst/>
            <a:rect l="l" t="t" r="r" b="b"/>
            <a:pathLst>
              <a:path w="3148830" h="3323303">
                <a:moveTo>
                  <a:pt x="0" y="0"/>
                </a:moveTo>
                <a:lnTo>
                  <a:pt x="3148830" y="0"/>
                </a:lnTo>
                <a:lnTo>
                  <a:pt x="3148830" y="3323304"/>
                </a:lnTo>
                <a:lnTo>
                  <a:pt x="0" y="3323304"/>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2826697" y="102218"/>
            <a:ext cx="12063263" cy="1368430"/>
          </a:xfrm>
          <a:prstGeom prst="rect">
            <a:avLst/>
          </a:prstGeom>
        </p:spPr>
        <p:txBody>
          <a:bodyPr wrap="square" lIns="0" tIns="0" rIns="0" bIns="0" rtlCol="0" anchor="t">
            <a:spAutoFit/>
          </a:bodyPr>
          <a:lstStyle/>
          <a:p>
            <a:pPr algn="ctr">
              <a:lnSpc>
                <a:spcPts val="11199"/>
              </a:lnSpc>
            </a:pPr>
            <a:r>
              <a:rPr lang="en-US" sz="7999" dirty="0">
                <a:solidFill>
                  <a:srgbClr val="000C7D"/>
                </a:solidFill>
                <a:latin typeface="ADLaM Display"/>
                <a:ea typeface="ADLaM Display"/>
                <a:cs typeface="ADLaM Display"/>
                <a:sym typeface="ADLaM Display"/>
              </a:rPr>
              <a:t>Flipped Study/Extension</a:t>
            </a:r>
          </a:p>
        </p:txBody>
      </p:sp>
      <p:sp>
        <p:nvSpPr>
          <p:cNvPr id="5" name="TextBox 5"/>
          <p:cNvSpPr txBox="1"/>
          <p:nvPr/>
        </p:nvSpPr>
        <p:spPr>
          <a:xfrm>
            <a:off x="0" y="1790520"/>
            <a:ext cx="17968028" cy="1543051"/>
          </a:xfrm>
          <a:prstGeom prst="rect">
            <a:avLst/>
          </a:prstGeom>
        </p:spPr>
        <p:txBody>
          <a:bodyPr lIns="0" tIns="0" rIns="0" bIns="0" rtlCol="0" anchor="t">
            <a:spAutoFit/>
          </a:bodyPr>
          <a:lstStyle/>
          <a:p>
            <a:pPr algn="ctr">
              <a:lnSpc>
                <a:spcPts val="6299"/>
              </a:lnSpc>
              <a:spcBef>
                <a:spcPct val="0"/>
              </a:spcBef>
            </a:pPr>
            <a:r>
              <a:rPr lang="en-US" sz="4499">
                <a:solidFill>
                  <a:srgbClr val="000C7D"/>
                </a:solidFill>
                <a:latin typeface="ADLaM Display"/>
                <a:ea typeface="ADLaM Display"/>
                <a:cs typeface="ADLaM Display"/>
                <a:sym typeface="ADLaM Display"/>
              </a:rPr>
              <a:t>Complete the RAG list in class hand outs for the Digital Environments Module</a:t>
            </a:r>
          </a:p>
        </p:txBody>
      </p:sp>
      <p:sp>
        <p:nvSpPr>
          <p:cNvPr id="6" name="TextBox 6"/>
          <p:cNvSpPr txBox="1"/>
          <p:nvPr/>
        </p:nvSpPr>
        <p:spPr>
          <a:xfrm>
            <a:off x="0" y="3653443"/>
            <a:ext cx="18288000" cy="1543051"/>
          </a:xfrm>
          <a:prstGeom prst="rect">
            <a:avLst/>
          </a:prstGeom>
        </p:spPr>
        <p:txBody>
          <a:bodyPr lIns="0" tIns="0" rIns="0" bIns="0" rtlCol="0" anchor="t">
            <a:spAutoFit/>
          </a:bodyPr>
          <a:lstStyle/>
          <a:p>
            <a:pPr algn="ctr">
              <a:lnSpc>
                <a:spcPts val="6299"/>
              </a:lnSpc>
              <a:spcBef>
                <a:spcPct val="0"/>
              </a:spcBef>
            </a:pPr>
            <a:r>
              <a:rPr lang="en-US" sz="4499">
                <a:solidFill>
                  <a:srgbClr val="000C7D"/>
                </a:solidFill>
                <a:latin typeface="ADLaM Display"/>
                <a:ea typeface="ADLaM Display"/>
                <a:cs typeface="ADLaM Display"/>
                <a:sym typeface="ADLaM Display"/>
              </a:rPr>
              <a:t>Green means ‘I can confidently teach this to someone in 2-3 minutes with a solid example</a:t>
            </a:r>
          </a:p>
        </p:txBody>
      </p:sp>
      <p:sp>
        <p:nvSpPr>
          <p:cNvPr id="7" name="TextBox 7"/>
          <p:cNvSpPr txBox="1"/>
          <p:nvPr/>
        </p:nvSpPr>
        <p:spPr>
          <a:xfrm>
            <a:off x="499392" y="5398338"/>
            <a:ext cx="17788608" cy="1543051"/>
          </a:xfrm>
          <a:prstGeom prst="rect">
            <a:avLst/>
          </a:prstGeom>
        </p:spPr>
        <p:txBody>
          <a:bodyPr lIns="0" tIns="0" rIns="0" bIns="0" rtlCol="0" anchor="t">
            <a:spAutoFit/>
          </a:bodyPr>
          <a:lstStyle/>
          <a:p>
            <a:pPr algn="ctr">
              <a:lnSpc>
                <a:spcPts val="6299"/>
              </a:lnSpc>
              <a:spcBef>
                <a:spcPct val="0"/>
              </a:spcBef>
            </a:pPr>
            <a:r>
              <a:rPr lang="en-US" sz="4499">
                <a:solidFill>
                  <a:srgbClr val="000C7D"/>
                </a:solidFill>
                <a:latin typeface="ADLaM Display"/>
                <a:ea typeface="ADLaM Display"/>
                <a:cs typeface="ADLaM Display"/>
                <a:sym typeface="ADLaM Display"/>
              </a:rPr>
              <a:t>Use this list to plan a revision schedule/create materials before the topic test in a few weeks time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6223345" y="3296927"/>
            <a:ext cx="6297650" cy="5030248"/>
          </a:xfrm>
          <a:custGeom>
            <a:avLst/>
            <a:gdLst/>
            <a:ahLst/>
            <a:cxnLst/>
            <a:rect l="l" t="t" r="r" b="b"/>
            <a:pathLst>
              <a:path w="6297650" h="5030248">
                <a:moveTo>
                  <a:pt x="0" y="0"/>
                </a:moveTo>
                <a:lnTo>
                  <a:pt x="6297650" y="0"/>
                </a:lnTo>
                <a:lnTo>
                  <a:pt x="6297650" y="5030248"/>
                </a:lnTo>
                <a:lnTo>
                  <a:pt x="0" y="5030248"/>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505891" y="296749"/>
            <a:ext cx="17732558" cy="250317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Building and maintaining resilient digital environments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4411682" y="215133"/>
            <a:ext cx="3513266" cy="2793046"/>
          </a:xfrm>
          <a:custGeom>
            <a:avLst/>
            <a:gdLst/>
            <a:ahLst/>
            <a:cxnLst/>
            <a:rect l="l" t="t" r="r" b="b"/>
            <a:pathLst>
              <a:path w="3513266" h="2793046">
                <a:moveTo>
                  <a:pt x="0" y="0"/>
                </a:moveTo>
                <a:lnTo>
                  <a:pt x="3513266" y="0"/>
                </a:lnTo>
                <a:lnTo>
                  <a:pt x="3513266" y="2793046"/>
                </a:lnTo>
                <a:lnTo>
                  <a:pt x="0" y="2793046"/>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848600" y="352985"/>
            <a:ext cx="2708004" cy="1111251"/>
          </a:xfrm>
          <a:prstGeom prst="rect">
            <a:avLst/>
          </a:prstGeom>
        </p:spPr>
        <p:txBody>
          <a:bodyPr wrap="square" lIns="0" tIns="0" rIns="0" bIns="0" rtlCol="0" anchor="t">
            <a:spAutoFit/>
          </a:bodyPr>
          <a:lstStyle/>
          <a:p>
            <a:pPr algn="ctr">
              <a:lnSpc>
                <a:spcPts val="9099"/>
              </a:lnSpc>
            </a:pPr>
            <a:r>
              <a:rPr lang="en-US" sz="6499" dirty="0">
                <a:solidFill>
                  <a:srgbClr val="000C7D"/>
                </a:solidFill>
                <a:latin typeface="ADLaM Display"/>
                <a:ea typeface="ADLaM Display"/>
                <a:cs typeface="ADLaM Display"/>
                <a:sym typeface="ADLaM Display"/>
              </a:rPr>
              <a:t>Recap</a:t>
            </a:r>
          </a:p>
        </p:txBody>
      </p:sp>
      <p:sp>
        <p:nvSpPr>
          <p:cNvPr id="5" name="TextBox 5"/>
          <p:cNvSpPr txBox="1"/>
          <p:nvPr/>
        </p:nvSpPr>
        <p:spPr>
          <a:xfrm>
            <a:off x="7185127" y="1832103"/>
            <a:ext cx="4361259" cy="863600"/>
          </a:xfrm>
          <a:prstGeom prst="rect">
            <a:avLst/>
          </a:prstGeom>
        </p:spPr>
        <p:txBody>
          <a:bodyPr lIns="0" tIns="0" rIns="0" bIns="0" rtlCol="0" anchor="t">
            <a:spAutoFit/>
          </a:bodyPr>
          <a:lstStyle/>
          <a:p>
            <a:pPr algn="ctr">
              <a:lnSpc>
                <a:spcPts val="7000"/>
              </a:lnSpc>
            </a:pPr>
            <a:r>
              <a:rPr lang="en-US" sz="5000">
                <a:solidFill>
                  <a:srgbClr val="000C7D"/>
                </a:solidFill>
                <a:latin typeface="ADLaM Display"/>
                <a:ea typeface="ADLaM Display"/>
                <a:cs typeface="ADLaM Display"/>
                <a:sym typeface="ADLaM Display"/>
              </a:rPr>
              <a:t>What is SaaS? </a:t>
            </a:r>
          </a:p>
        </p:txBody>
      </p:sp>
      <p:sp>
        <p:nvSpPr>
          <p:cNvPr id="6" name="TextBox 6"/>
          <p:cNvSpPr txBox="1"/>
          <p:nvPr/>
        </p:nvSpPr>
        <p:spPr>
          <a:xfrm>
            <a:off x="381000" y="3257678"/>
            <a:ext cx="16967970"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What does the application layer of the OSI model do?</a:t>
            </a:r>
          </a:p>
        </p:txBody>
      </p:sp>
      <p:sp>
        <p:nvSpPr>
          <p:cNvPr id="7" name="TextBox 7"/>
          <p:cNvSpPr txBox="1"/>
          <p:nvPr/>
        </p:nvSpPr>
        <p:spPr>
          <a:xfrm>
            <a:off x="3847509" y="4683253"/>
            <a:ext cx="10403234"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What is meant by private cloud?</a:t>
            </a:r>
          </a:p>
        </p:txBody>
      </p:sp>
      <p:sp>
        <p:nvSpPr>
          <p:cNvPr id="8" name="TextBox 8"/>
          <p:cNvSpPr txBox="1"/>
          <p:nvPr/>
        </p:nvSpPr>
        <p:spPr>
          <a:xfrm>
            <a:off x="3947520" y="5918328"/>
            <a:ext cx="10836473" cy="863600"/>
          </a:xfrm>
          <a:prstGeom prst="rect">
            <a:avLst/>
          </a:prstGeom>
        </p:spPr>
        <p:txBody>
          <a:bodyPr lIns="0" tIns="0" rIns="0" bIns="0" rtlCol="0" anchor="t">
            <a:spAutoFit/>
          </a:bodyPr>
          <a:lstStyle/>
          <a:p>
            <a:pPr algn="ctr">
              <a:lnSpc>
                <a:spcPts val="7000"/>
              </a:lnSpc>
            </a:pPr>
            <a:r>
              <a:rPr lang="en-US" sz="5000">
                <a:solidFill>
                  <a:srgbClr val="000C7D"/>
                </a:solidFill>
                <a:latin typeface="ADLaM Display"/>
                <a:ea typeface="ADLaM Display"/>
                <a:cs typeface="ADLaM Display"/>
                <a:sym typeface="ADLaM Display"/>
              </a:rPr>
              <a:t>What are the 2 types of hypervisor?</a:t>
            </a:r>
          </a:p>
        </p:txBody>
      </p:sp>
      <p:sp>
        <p:nvSpPr>
          <p:cNvPr id="9" name="TextBox 9"/>
          <p:cNvSpPr txBox="1"/>
          <p:nvPr/>
        </p:nvSpPr>
        <p:spPr>
          <a:xfrm>
            <a:off x="2826697" y="7153403"/>
            <a:ext cx="12057309" cy="826508"/>
          </a:xfrm>
          <a:prstGeom prst="rect">
            <a:avLst/>
          </a:prstGeom>
        </p:spPr>
        <p:txBody>
          <a:bodyPr wrap="square" lIns="0" tIns="0" rIns="0" bIns="0" rtlCol="0" anchor="t">
            <a:spAutoFit/>
          </a:bodyPr>
          <a:lstStyle/>
          <a:p>
            <a:pPr algn="ctr">
              <a:lnSpc>
                <a:spcPts val="7000"/>
              </a:lnSpc>
            </a:pPr>
            <a:r>
              <a:rPr lang="en-US" sz="5000" dirty="0">
                <a:solidFill>
                  <a:srgbClr val="000C7D"/>
                </a:solidFill>
                <a:latin typeface="ADLaM Display"/>
                <a:ea typeface="ADLaM Display"/>
                <a:cs typeface="ADLaM Display"/>
                <a:sym typeface="ADLaM Display"/>
              </a:rPr>
              <a:t>What’s a drawback of </a:t>
            </a:r>
            <a:r>
              <a:rPr lang="en-US" sz="5000" dirty="0" err="1">
                <a:solidFill>
                  <a:srgbClr val="000C7D"/>
                </a:solidFill>
                <a:latin typeface="ADLaM Display"/>
                <a:ea typeface="ADLaM Display"/>
                <a:cs typeface="ADLaM Display"/>
                <a:sym typeface="ADLaM Display"/>
              </a:rPr>
              <a:t>virtualisation</a:t>
            </a:r>
            <a:r>
              <a:rPr lang="en-US" sz="5000" dirty="0">
                <a:solidFill>
                  <a:srgbClr val="000C7D"/>
                </a:solidFill>
                <a:latin typeface="ADLaM Display"/>
                <a:ea typeface="ADLaM Display"/>
                <a:cs typeface="ADLaM Display"/>
                <a:sym typeface="ADLaM Display"/>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0" y="2908091"/>
            <a:ext cx="3669090" cy="3045345"/>
          </a:xfrm>
          <a:custGeom>
            <a:avLst/>
            <a:gdLst/>
            <a:ahLst/>
            <a:cxnLst/>
            <a:rect l="l" t="t" r="r" b="b"/>
            <a:pathLst>
              <a:path w="3669090" h="3045345">
                <a:moveTo>
                  <a:pt x="0" y="0"/>
                </a:moveTo>
                <a:lnTo>
                  <a:pt x="3669090" y="0"/>
                </a:lnTo>
                <a:lnTo>
                  <a:pt x="3669090" y="3045345"/>
                </a:lnTo>
                <a:lnTo>
                  <a:pt x="0" y="304534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4" name="TextBox 4"/>
          <p:cNvSpPr txBox="1"/>
          <p:nvPr/>
        </p:nvSpPr>
        <p:spPr>
          <a:xfrm>
            <a:off x="4831010" y="404918"/>
            <a:ext cx="8625979" cy="250317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Learning Objectives</a:t>
            </a:r>
          </a:p>
          <a:p>
            <a:pPr algn="ctr">
              <a:lnSpc>
                <a:spcPts val="10079"/>
              </a:lnSpc>
            </a:pPr>
            <a:endParaRPr lang="en-US" sz="7199">
              <a:solidFill>
                <a:srgbClr val="000C7D"/>
              </a:solidFill>
              <a:latin typeface="ADLaM Display"/>
              <a:ea typeface="ADLaM Display"/>
              <a:cs typeface="ADLaM Display"/>
              <a:sym typeface="ADLaM Display"/>
            </a:endParaRPr>
          </a:p>
        </p:txBody>
      </p:sp>
      <p:sp>
        <p:nvSpPr>
          <p:cNvPr id="5" name="TextBox 5"/>
          <p:cNvSpPr txBox="1"/>
          <p:nvPr/>
        </p:nvSpPr>
        <p:spPr>
          <a:xfrm>
            <a:off x="2893125" y="2317254"/>
            <a:ext cx="15394875" cy="1393824"/>
          </a:xfrm>
          <a:prstGeom prst="rect">
            <a:avLst/>
          </a:prstGeom>
        </p:spPr>
        <p:txBody>
          <a:bodyPr lIns="0" tIns="0" rIns="0" bIns="0" rtlCol="0" anchor="t">
            <a:spAutoFit/>
          </a:bodyPr>
          <a:lstStyle/>
          <a:p>
            <a:pPr algn="ctr">
              <a:lnSpc>
                <a:spcPts val="5600"/>
              </a:lnSpc>
            </a:pPr>
            <a:r>
              <a:rPr lang="en-US" sz="4000">
                <a:solidFill>
                  <a:srgbClr val="000C7D"/>
                </a:solidFill>
                <a:latin typeface="ADLaM Display"/>
                <a:ea typeface="ADLaM Display"/>
                <a:cs typeface="ADLaM Display"/>
                <a:sym typeface="ADLaM Display"/>
              </a:rPr>
              <a:t>Define what a resilient digital environment is, and list key benefits</a:t>
            </a:r>
          </a:p>
        </p:txBody>
      </p:sp>
      <p:sp>
        <p:nvSpPr>
          <p:cNvPr id="6" name="TextBox 6"/>
          <p:cNvSpPr txBox="1"/>
          <p:nvPr/>
        </p:nvSpPr>
        <p:spPr>
          <a:xfrm>
            <a:off x="3013776" y="4154157"/>
            <a:ext cx="15200305" cy="1393824"/>
          </a:xfrm>
          <a:prstGeom prst="rect">
            <a:avLst/>
          </a:prstGeom>
        </p:spPr>
        <p:txBody>
          <a:bodyPr lIns="0" tIns="0" rIns="0" bIns="0" rtlCol="0" anchor="t">
            <a:spAutoFit/>
          </a:bodyPr>
          <a:lstStyle/>
          <a:p>
            <a:pPr algn="ctr">
              <a:lnSpc>
                <a:spcPts val="5600"/>
              </a:lnSpc>
            </a:pPr>
            <a:r>
              <a:rPr lang="en-US" sz="4000">
                <a:solidFill>
                  <a:srgbClr val="000C7D"/>
                </a:solidFill>
                <a:latin typeface="ADLaM Display"/>
                <a:ea typeface="ADLaM Display"/>
                <a:cs typeface="ADLaM Display"/>
                <a:sym typeface="ADLaM Display"/>
              </a:rPr>
              <a:t>Explain how resilience improves security, reputation and reduces downtime</a:t>
            </a:r>
          </a:p>
        </p:txBody>
      </p:sp>
      <p:sp>
        <p:nvSpPr>
          <p:cNvPr id="7" name="TextBox 7"/>
          <p:cNvSpPr txBox="1"/>
          <p:nvPr/>
        </p:nvSpPr>
        <p:spPr>
          <a:xfrm>
            <a:off x="3013776" y="5867711"/>
            <a:ext cx="14941589" cy="688974"/>
          </a:xfrm>
          <a:prstGeom prst="rect">
            <a:avLst/>
          </a:prstGeom>
        </p:spPr>
        <p:txBody>
          <a:bodyPr lIns="0" tIns="0" rIns="0" bIns="0" rtlCol="0" anchor="t">
            <a:spAutoFit/>
          </a:bodyPr>
          <a:lstStyle/>
          <a:p>
            <a:pPr algn="ctr">
              <a:lnSpc>
                <a:spcPts val="5600"/>
              </a:lnSpc>
            </a:pPr>
            <a:r>
              <a:rPr lang="en-US" sz="4000">
                <a:solidFill>
                  <a:srgbClr val="000C7D"/>
                </a:solidFill>
                <a:latin typeface="ADLaM Display"/>
                <a:ea typeface="ADLaM Display"/>
                <a:cs typeface="ADLaM Display"/>
                <a:sym typeface="ADLaM Display"/>
              </a:rPr>
              <a:t>Compare backup methods used to improve resilience </a:t>
            </a:r>
          </a:p>
        </p:txBody>
      </p:sp>
      <p:sp>
        <p:nvSpPr>
          <p:cNvPr id="8" name="TextBox 8"/>
          <p:cNvSpPr txBox="1"/>
          <p:nvPr/>
        </p:nvSpPr>
        <p:spPr>
          <a:xfrm>
            <a:off x="2681141" y="7709210"/>
            <a:ext cx="15606859" cy="1393824"/>
          </a:xfrm>
          <a:prstGeom prst="rect">
            <a:avLst/>
          </a:prstGeom>
        </p:spPr>
        <p:txBody>
          <a:bodyPr lIns="0" tIns="0" rIns="0" bIns="0" rtlCol="0" anchor="t">
            <a:spAutoFit/>
          </a:bodyPr>
          <a:lstStyle/>
          <a:p>
            <a:pPr algn="ctr">
              <a:lnSpc>
                <a:spcPts val="5600"/>
              </a:lnSpc>
            </a:pPr>
            <a:r>
              <a:rPr lang="en-US" sz="4000">
                <a:solidFill>
                  <a:srgbClr val="000C7D"/>
                </a:solidFill>
                <a:latin typeface="ADLaM Display"/>
                <a:ea typeface="ADLaM Display"/>
                <a:cs typeface="ADLaM Display"/>
                <a:sym typeface="ADLaM Display"/>
              </a:rPr>
              <a:t>Evaluate how resilience impacts clients and organisations in real world scenarios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8220158" y="7150551"/>
            <a:ext cx="2747923" cy="2796868"/>
          </a:xfrm>
          <a:custGeom>
            <a:avLst/>
            <a:gdLst/>
            <a:ahLst/>
            <a:cxnLst/>
            <a:rect l="l" t="t" r="r" b="b"/>
            <a:pathLst>
              <a:path w="2747923" h="2796868">
                <a:moveTo>
                  <a:pt x="0" y="0"/>
                </a:moveTo>
                <a:lnTo>
                  <a:pt x="2747923" y="0"/>
                </a:lnTo>
                <a:lnTo>
                  <a:pt x="2747923" y="2796868"/>
                </a:lnTo>
                <a:lnTo>
                  <a:pt x="0" y="27968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1062808" y="83995"/>
            <a:ext cx="17225192" cy="2552789"/>
          </a:xfrm>
          <a:prstGeom prst="rect">
            <a:avLst/>
          </a:prstGeom>
        </p:spPr>
        <p:txBody>
          <a:bodyPr lIns="0" tIns="0" rIns="0" bIns="0" rtlCol="0" anchor="t">
            <a:spAutoFit/>
          </a:bodyPr>
          <a:lstStyle/>
          <a:p>
            <a:pPr algn="ctr">
              <a:lnSpc>
                <a:spcPts val="6820"/>
              </a:lnSpc>
            </a:pPr>
            <a:r>
              <a:rPr lang="en-US" sz="4871">
                <a:solidFill>
                  <a:srgbClr val="000C7D"/>
                </a:solidFill>
                <a:latin typeface="ADLaM Display"/>
                <a:ea typeface="ADLaM Display"/>
                <a:cs typeface="ADLaM Display"/>
                <a:sym typeface="ADLaM Display"/>
              </a:rPr>
              <a:t>Imagine the college network suddenly stops working. You can’t log in, teams won’t open, and no one can access student records or lesson resources</a:t>
            </a:r>
          </a:p>
        </p:txBody>
      </p:sp>
      <p:sp>
        <p:nvSpPr>
          <p:cNvPr id="5" name="TextBox 5"/>
          <p:cNvSpPr txBox="1"/>
          <p:nvPr/>
        </p:nvSpPr>
        <p:spPr>
          <a:xfrm>
            <a:off x="3733800" y="3459170"/>
            <a:ext cx="10918293" cy="871309"/>
          </a:xfrm>
          <a:prstGeom prst="rect">
            <a:avLst/>
          </a:prstGeom>
        </p:spPr>
        <p:txBody>
          <a:bodyPr wrap="square" lIns="0" tIns="0" rIns="0" bIns="0" rtlCol="0" anchor="t">
            <a:spAutoFit/>
          </a:bodyPr>
          <a:lstStyle/>
          <a:p>
            <a:pPr algn="ctr">
              <a:lnSpc>
                <a:spcPts val="7100"/>
              </a:lnSpc>
            </a:pPr>
            <a:r>
              <a:rPr lang="en-US" sz="5071" dirty="0">
                <a:solidFill>
                  <a:srgbClr val="000C7D"/>
                </a:solidFill>
                <a:latin typeface="ADLaM Display"/>
                <a:ea typeface="ADLaM Display"/>
                <a:cs typeface="ADLaM Display"/>
                <a:sym typeface="ADLaM Display"/>
              </a:rPr>
              <a:t>What problems would this cause?</a:t>
            </a:r>
          </a:p>
        </p:txBody>
      </p:sp>
      <p:sp>
        <p:nvSpPr>
          <p:cNvPr id="6" name="TextBox 6"/>
          <p:cNvSpPr txBox="1"/>
          <p:nvPr/>
        </p:nvSpPr>
        <p:spPr>
          <a:xfrm>
            <a:off x="5257800" y="4759104"/>
            <a:ext cx="7978937" cy="838243"/>
          </a:xfrm>
          <a:prstGeom prst="rect">
            <a:avLst/>
          </a:prstGeom>
        </p:spPr>
        <p:txBody>
          <a:bodyPr wrap="square" lIns="0" tIns="0" rIns="0" bIns="0" rtlCol="0" anchor="t">
            <a:spAutoFit/>
          </a:bodyPr>
          <a:lstStyle/>
          <a:p>
            <a:pPr algn="ctr">
              <a:lnSpc>
                <a:spcPts val="7100"/>
              </a:lnSpc>
            </a:pPr>
            <a:r>
              <a:rPr lang="en-US" sz="5071" dirty="0">
                <a:solidFill>
                  <a:srgbClr val="000C7D"/>
                </a:solidFill>
                <a:latin typeface="ADLaM Display"/>
                <a:ea typeface="ADLaM Display"/>
                <a:cs typeface="ADLaM Display"/>
                <a:sym typeface="ADLaM Display"/>
              </a:rPr>
              <a:t>Who would be affected?</a:t>
            </a:r>
          </a:p>
        </p:txBody>
      </p:sp>
      <p:sp>
        <p:nvSpPr>
          <p:cNvPr id="7" name="TextBox 7"/>
          <p:cNvSpPr txBox="1"/>
          <p:nvPr/>
        </p:nvSpPr>
        <p:spPr>
          <a:xfrm>
            <a:off x="1828800" y="5883683"/>
            <a:ext cx="14256782" cy="838243"/>
          </a:xfrm>
          <a:prstGeom prst="rect">
            <a:avLst/>
          </a:prstGeom>
        </p:spPr>
        <p:txBody>
          <a:bodyPr wrap="square" lIns="0" tIns="0" rIns="0" bIns="0" rtlCol="0" anchor="t">
            <a:spAutoFit/>
          </a:bodyPr>
          <a:lstStyle/>
          <a:p>
            <a:pPr algn="ctr">
              <a:lnSpc>
                <a:spcPts val="7100"/>
              </a:lnSpc>
            </a:pPr>
            <a:r>
              <a:rPr lang="en-US" sz="5071" dirty="0">
                <a:solidFill>
                  <a:srgbClr val="000C7D"/>
                </a:solidFill>
                <a:latin typeface="ADLaM Display"/>
                <a:ea typeface="ADLaM Display"/>
                <a:cs typeface="ADLaM Display"/>
                <a:sym typeface="ADLaM Display"/>
              </a:rPr>
              <a:t>How could it affect the colleges reputation?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5181600" y="2933700"/>
            <a:ext cx="8763000" cy="5072416"/>
          </a:xfrm>
          <a:custGeom>
            <a:avLst/>
            <a:gdLst/>
            <a:ahLst/>
            <a:cxnLst/>
            <a:rect l="l" t="t" r="r" b="b"/>
            <a:pathLst>
              <a:path w="5535988" h="3439232">
                <a:moveTo>
                  <a:pt x="0" y="0"/>
                </a:moveTo>
                <a:lnTo>
                  <a:pt x="5535988" y="0"/>
                </a:lnTo>
                <a:lnTo>
                  <a:pt x="5535988" y="3439232"/>
                </a:lnTo>
                <a:lnTo>
                  <a:pt x="0" y="34392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2281799" y="296749"/>
            <a:ext cx="14180741"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This is where resilience comes 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F3D0F35BECBD4DAAC17028F29E0D2F" ma:contentTypeVersion="3" ma:contentTypeDescription="Create a new document." ma:contentTypeScope="" ma:versionID="d74a595f8593d6f539211a7bbc50a54b">
  <xsd:schema xmlns:xsd="http://www.w3.org/2001/XMLSchema" xmlns:xs="http://www.w3.org/2001/XMLSchema" xmlns:p="http://schemas.microsoft.com/office/2006/metadata/properties" xmlns:ns2="bc2fa7dd-ef05-4ab0-a50a-4e0e11717674" targetNamespace="http://schemas.microsoft.com/office/2006/metadata/properties" ma:root="true" ma:fieldsID="81cf2bf3f1c9d7773c4c3d089de2172d" ns2:_="">
    <xsd:import namespace="bc2fa7dd-ef05-4ab0-a50a-4e0e11717674"/>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2fa7dd-ef05-4ab0-a50a-4e0e117176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532DA2D-B84E-43F0-9C84-0BC88E0C387A}"/>
</file>

<file path=customXml/itemProps2.xml><?xml version="1.0" encoding="utf-8"?>
<ds:datastoreItem xmlns:ds="http://schemas.openxmlformats.org/officeDocument/2006/customXml" ds:itemID="{2DF2FF37-95BD-48E3-AC6D-D1B716103F58}"/>
</file>

<file path=customXml/itemProps3.xml><?xml version="1.0" encoding="utf-8"?>
<ds:datastoreItem xmlns:ds="http://schemas.openxmlformats.org/officeDocument/2006/customXml" ds:itemID="{486B0E47-694F-4FF4-B4D6-585B5D0E4E1F}"/>
</file>

<file path=docProps/app.xml><?xml version="1.0" encoding="utf-8"?>
<Properties xmlns="http://schemas.openxmlformats.org/officeDocument/2006/extended-properties" xmlns:vt="http://schemas.openxmlformats.org/officeDocument/2006/docPropsVTypes">
  <TotalTime>12</TotalTime>
  <Words>2257</Words>
  <Application>Microsoft Office PowerPoint</Application>
  <PresentationFormat>Custom</PresentationFormat>
  <Paragraphs>354</Paragraphs>
  <Slides>40</Slides>
  <Notes>39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Calibri</vt:lpstr>
      <vt:lpstr>Arial</vt:lpstr>
      <vt:lpstr>ADLaM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Environments - Resilient Environments</dc:title>
  <cp:lastModifiedBy>Bobbie Brandybuck</cp:lastModifiedBy>
  <cp:revision>2</cp:revision>
  <dcterms:created xsi:type="dcterms:W3CDTF">2006-08-16T00:00:00Z</dcterms:created>
  <dcterms:modified xsi:type="dcterms:W3CDTF">2025-11-13T09:36:00Z</dcterms:modified>
  <dc:identifier>DAG4U3jfUfc</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0x01010033F3D0F35BECBD4DAAC17028F29E0D2F</vt:lpwstr>
  </property>
</Properties>
</file>

<file path=docProps/thumbnail.jpeg>
</file>